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727" r:id="rId4"/>
    <p:sldMasterId id="2147483701" r:id="rId5"/>
    <p:sldMasterId id="2147483713" r:id="rId6"/>
    <p:sldMasterId id="2147483648" r:id="rId7"/>
    <p:sldMasterId id="2147483762" r:id="rId8"/>
    <p:sldMasterId id="2147483773" r:id="rId9"/>
    <p:sldMasterId id="2147483787" r:id="rId10"/>
    <p:sldMasterId id="2147483798" r:id="rId11"/>
  </p:sldMasterIdLst>
  <p:notesMasterIdLst>
    <p:notesMasterId r:id="rId46"/>
  </p:notesMasterIdLst>
  <p:sldIdLst>
    <p:sldId id="464" r:id="rId12"/>
    <p:sldId id="558" r:id="rId13"/>
    <p:sldId id="557" r:id="rId14"/>
    <p:sldId id="591" r:id="rId15"/>
    <p:sldId id="605" r:id="rId16"/>
    <p:sldId id="628" r:id="rId17"/>
    <p:sldId id="622" r:id="rId18"/>
    <p:sldId id="637" r:id="rId19"/>
    <p:sldId id="636" r:id="rId20"/>
    <p:sldId id="627" r:id="rId21"/>
    <p:sldId id="630" r:id="rId22"/>
    <p:sldId id="631" r:id="rId23"/>
    <p:sldId id="635" r:id="rId24"/>
    <p:sldId id="624" r:id="rId25"/>
    <p:sldId id="610" r:id="rId26"/>
    <p:sldId id="641" r:id="rId27"/>
    <p:sldId id="640" r:id="rId28"/>
    <p:sldId id="639" r:id="rId29"/>
    <p:sldId id="1468" r:id="rId30"/>
    <p:sldId id="632" r:id="rId31"/>
    <p:sldId id="634" r:id="rId32"/>
    <p:sldId id="638" r:id="rId33"/>
    <p:sldId id="644" r:id="rId34"/>
    <p:sldId id="1469" r:id="rId35"/>
    <p:sldId id="642" r:id="rId36"/>
    <p:sldId id="616" r:id="rId37"/>
    <p:sldId id="273" r:id="rId38"/>
    <p:sldId id="262" r:id="rId39"/>
    <p:sldId id="264" r:id="rId40"/>
    <p:sldId id="266" r:id="rId41"/>
    <p:sldId id="271" r:id="rId42"/>
    <p:sldId id="268" r:id="rId43"/>
    <p:sldId id="267" r:id="rId44"/>
    <p:sldId id="272" r:id="rId45"/>
  </p:sldIdLst>
  <p:sldSz cx="9144000" cy="5143500" type="screen16x9"/>
  <p:notesSz cx="6858000" cy="9144000"/>
  <p:embeddedFontLst>
    <p:embeddedFont>
      <p:font typeface="Flanders Art Sans" panose="020B0604020202020204" charset="0"/>
      <p:regular r:id="rId47"/>
      <p:bold r:id="rId48"/>
      <p:italic r:id="rId49"/>
      <p:boldItalic r:id="rId50"/>
    </p:embeddedFont>
    <p:embeddedFont>
      <p:font typeface="FlandersArtSans-Bold" panose="020B0604020202020204" charset="0"/>
      <p:bold r:id="rId51"/>
    </p:embeddedFont>
    <p:embeddedFont>
      <p:font typeface="FlandersArtSans-Regular" panose="020B0604020202020204" charset="0"/>
      <p:regular r:id="rId52"/>
    </p:embeddedFont>
    <p:embeddedFont>
      <p:font typeface="Helvetica" panose="020B0604020202020204" pitchFamily="34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B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703C4AC-D76D-4FD5-9B55-D667427894AE}">
  <a:tblStyle styleId="{9703C4AC-D76D-4FD5-9B55-D667427894A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CE6"/>
          </a:solidFill>
        </a:fill>
      </a:tcStyle>
    </a:wholeTbl>
    <a:band1H>
      <a:tcTxStyle/>
      <a:tcStyle>
        <a:tcBdr/>
        <a:fill>
          <a:solidFill>
            <a:srgbClr val="FFF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F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CC3B6D-8294-4D67-92CD-39B6E8F8AF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476670" y="179512"/>
            <a:ext cx="3407942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867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4924D-C99A-246F-4D75-330B0EFB6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3BF27-AD26-3122-1621-74EC74B86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8D82C-3DF7-1F65-191E-641EFF4F7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101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nl-BE"/>
              <a:t>Verschillende opties als tussenslide</a:t>
            </a:r>
          </a:p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715B-1EF3-4339-8C54-AA9074F64FE9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904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79BB-B3DD-EDB8-D7A1-4199F8D3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49EF0-B6D5-3AB6-C8B5-D503BDED4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C982-4D84-D878-DF3A-BAE2C99C2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0189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925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663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647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94CF-C78C-1361-A5AE-BB12C732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136A77-95BB-5BD3-AD28-ED836CEEB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C04C92-902D-55C8-BF89-4E961563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2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819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70B0-7EEE-64FB-82F7-327CDF93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78C1B-047F-97D0-13B1-8A4ECBD65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E9598-6682-44CF-1032-AA3893FF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8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70B0-7EEE-64FB-82F7-327CDF935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78C1B-047F-97D0-13B1-8A4ECBD65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E9598-6682-44CF-1032-AA3893FF2E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2754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A79BB-B3DD-EDB8-D7A1-4199F8D31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49EF0-B6D5-3AB6-C8B5-D503BDED4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DC982-4D84-D878-DF3A-BAE2C99C2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90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3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5FEB3F6-D760-4900-BFEC-8E377FF245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248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85746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8717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71651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7907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52403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14138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45577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524657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25687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935529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0325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3609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5311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22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9616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8167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172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309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42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71692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5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6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780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0102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57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90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1AF5F86-7557-4EB3-B860-8DAC55C23C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99232" y="0"/>
            <a:ext cx="6744768" cy="5143500"/>
          </a:xfrm>
          <a:custGeom>
            <a:avLst/>
            <a:gdLst>
              <a:gd name="connsiteX0" fmla="*/ 7067804 w 8993024"/>
              <a:gd name="connsiteY0" fmla="*/ 2668882 h 6858000"/>
              <a:gd name="connsiteX1" fmla="*/ 6825995 w 8993024"/>
              <a:gd name="connsiteY1" fmla="*/ 3007187 h 6858000"/>
              <a:gd name="connsiteX2" fmla="*/ 7427808 w 8993024"/>
              <a:gd name="connsiteY2" fmla="*/ 3428285 h 6858000"/>
              <a:gd name="connsiteX3" fmla="*/ 6824567 w 8993024"/>
              <a:gd name="connsiteY3" fmla="*/ 3850809 h 6858000"/>
              <a:gd name="connsiteX4" fmla="*/ 7064950 w 8993024"/>
              <a:gd name="connsiteY4" fmla="*/ 4189115 h 6858000"/>
              <a:gd name="connsiteX5" fmla="*/ 8153237 w 8993024"/>
              <a:gd name="connsiteY5" fmla="*/ 3428285 h 6858000"/>
              <a:gd name="connsiteX6" fmla="*/ 13151 w 8993024"/>
              <a:gd name="connsiteY6" fmla="*/ 0 h 6858000"/>
              <a:gd name="connsiteX7" fmla="*/ 6458768 w 8993024"/>
              <a:gd name="connsiteY7" fmla="*/ 0 h 6858000"/>
              <a:gd name="connsiteX8" fmla="*/ 8993024 w 8993024"/>
              <a:gd name="connsiteY8" fmla="*/ 1773045 h 6858000"/>
              <a:gd name="connsiteX9" fmla="*/ 8993024 w 8993024"/>
              <a:gd name="connsiteY9" fmla="*/ 5071039 h 6858000"/>
              <a:gd name="connsiteX10" fmla="*/ 6436968 w 8993024"/>
              <a:gd name="connsiteY10" fmla="*/ 6858000 h 6858000"/>
              <a:gd name="connsiteX11" fmla="*/ 0 w 8993024"/>
              <a:gd name="connsiteY11" fmla="*/ 6858000 h 6858000"/>
              <a:gd name="connsiteX12" fmla="*/ 4113308 w 8993024"/>
              <a:gd name="connsiteY12" fmla="*/ 3976936 h 6858000"/>
              <a:gd name="connsiteX13" fmla="*/ 3939451 w 8993024"/>
              <a:gd name="connsiteY13" fmla="*/ 4454621 h 6858000"/>
              <a:gd name="connsiteX14" fmla="*/ 4330572 w 8993024"/>
              <a:gd name="connsiteY14" fmla="*/ 4597366 h 6858000"/>
              <a:gd name="connsiteX15" fmla="*/ 4708157 w 8993024"/>
              <a:gd name="connsiteY15" fmla="*/ 3560289 h 6858000"/>
              <a:gd name="connsiteX16" fmla="*/ 4904654 w 8993024"/>
              <a:gd name="connsiteY16" fmla="*/ 3422658 h 6858000"/>
              <a:gd name="connsiteX17" fmla="*/ 4787988 w 8993024"/>
              <a:gd name="connsiteY17" fmla="*/ 3341024 h 6858000"/>
              <a:gd name="connsiteX18" fmla="*/ 5129372 w 8993024"/>
              <a:gd name="connsiteY18" fmla="*/ 2403378 h 6858000"/>
              <a:gd name="connsiteX19" fmla="*/ 4737966 w 8993024"/>
              <a:gd name="connsiteY19" fmla="*/ 2260633 h 6858000"/>
              <a:gd name="connsiteX20" fmla="*/ 4434717 w 8993024"/>
              <a:gd name="connsiteY20" fmla="*/ 3093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93024" h="6858000">
                <a:moveTo>
                  <a:pt x="7067804" y="2668882"/>
                </a:moveTo>
                <a:lnTo>
                  <a:pt x="6825995" y="3007187"/>
                </a:lnTo>
                <a:lnTo>
                  <a:pt x="7427808" y="3428285"/>
                </a:lnTo>
                <a:lnTo>
                  <a:pt x="6824567" y="3850809"/>
                </a:lnTo>
                <a:lnTo>
                  <a:pt x="7064950" y="4189115"/>
                </a:lnTo>
                <a:lnTo>
                  <a:pt x="8153237" y="3428285"/>
                </a:lnTo>
                <a:close/>
                <a:moveTo>
                  <a:pt x="13151" y="0"/>
                </a:moveTo>
                <a:lnTo>
                  <a:pt x="6458768" y="0"/>
                </a:lnTo>
                <a:lnTo>
                  <a:pt x="8993024" y="1773045"/>
                </a:lnTo>
                <a:lnTo>
                  <a:pt x="8993024" y="5071039"/>
                </a:lnTo>
                <a:lnTo>
                  <a:pt x="6436968" y="6858000"/>
                </a:lnTo>
                <a:lnTo>
                  <a:pt x="0" y="6858000"/>
                </a:lnTo>
                <a:lnTo>
                  <a:pt x="4113308" y="3976936"/>
                </a:lnTo>
                <a:lnTo>
                  <a:pt x="3939451" y="4454621"/>
                </a:lnTo>
                <a:lnTo>
                  <a:pt x="4330572" y="4597366"/>
                </a:lnTo>
                <a:lnTo>
                  <a:pt x="4708157" y="3560289"/>
                </a:lnTo>
                <a:lnTo>
                  <a:pt x="4904654" y="3422658"/>
                </a:lnTo>
                <a:lnTo>
                  <a:pt x="4787988" y="3341024"/>
                </a:lnTo>
                <a:lnTo>
                  <a:pt x="5129372" y="2403378"/>
                </a:lnTo>
                <a:lnTo>
                  <a:pt x="4737966" y="2260633"/>
                </a:lnTo>
                <a:lnTo>
                  <a:pt x="4434717" y="309383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D4B86-8480-40A8-8A0F-71E1A4A7D5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176199"/>
            <a:ext cx="2589300" cy="6507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nl-B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F89028-B8A9-432B-AEE4-522BF661546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44ABF9-A922-41DB-B40E-FBED7DDC28D8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DB72BE-4888-426D-ADA2-4D09ADA71B98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0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39625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90221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32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B578C3A-70B1-4CC3-B6DF-285E946033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1" y="0"/>
            <a:ext cx="89916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BF960-82A5-4285-8E8D-3D38ABFF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42BFD9-E786-4CE8-B808-F14E6DDBF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44FAA-B041-4107-9B51-26A8D1A19D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18BD1D03-02DC-41F4-B683-DD75602FC23A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97A97DD-ACFA-4032-B2B4-DE6E6DE74F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 numCol="2" spcCol="720000"/>
          <a:lstStyle>
            <a:lvl1pPr marL="310500" indent="-310500">
              <a:spcBef>
                <a:spcPts val="1800"/>
              </a:spcBef>
              <a:buClr>
                <a:schemeClr val="accent4"/>
              </a:buClr>
              <a:buSzPct val="100000"/>
              <a:buFont typeface="+mj-lt"/>
              <a:buAutoNum type="arabicPeriod"/>
              <a:defRPr sz="2100" b="1">
                <a:latin typeface="+mj-lt"/>
              </a:defRPr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DF5271-02F7-4C8C-AC86-45A1A87C4A62}"/>
              </a:ext>
            </a:extLst>
          </p:cNvPr>
          <p:cNvSpPr/>
          <p:nvPr userDrawn="1"/>
        </p:nvSpPr>
        <p:spPr>
          <a:xfrm>
            <a:off x="628650" y="1194199"/>
            <a:ext cx="7885510" cy="34563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222AB-A6A7-4BBD-AC26-A44C5027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B1B38-DEA4-4A55-809D-15E9FB606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AB6F-A9C9-4374-960A-E309A5EFDE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SmartArt Placeholder 11">
            <a:extLst>
              <a:ext uri="{FF2B5EF4-FFF2-40B4-BE49-F238E27FC236}">
                <a16:creationId xmlns:a16="http://schemas.microsoft.com/office/drawing/2014/main" id="{CA428AEB-76E8-4F1F-A696-CC90A0005457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>
          <a:xfrm>
            <a:off x="1795806" y="1484051"/>
            <a:ext cx="6575196" cy="21600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B6F23DDE-9419-4249-A153-DC47F37D8C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1755" y="1770754"/>
            <a:ext cx="7700491" cy="2792454"/>
          </a:xfrm>
        </p:spPr>
        <p:txBody>
          <a:bodyPr/>
          <a:lstStyle/>
          <a:p>
            <a:r>
              <a:rPr lang="nl-NL"/>
              <a:t>Klik op het pictogram als u een tabel wilt toevoegen</a:t>
            </a:r>
            <a:endParaRPr lang="nl-B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1A74B6-DD02-4BC3-A81B-F28A17EBC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5806" y="2130635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4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388766CC-1C6B-4250-BC09-5F5E195A87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5806" y="30814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2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8441DAEC-D24A-4E24-A402-1CC471080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5806" y="4004854"/>
            <a:ext cx="797718" cy="216000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6C7B9BF-9096-4141-900E-0C07FD04B63E}"/>
              </a:ext>
            </a:extLst>
          </p:cNvPr>
          <p:cNvSpPr>
            <a:spLocks noGrp="1" noChangeAspect="1"/>
          </p:cNvSpPr>
          <p:nvPr>
            <p:ph type="body" sz="quarter" idx="17"/>
          </p:nvPr>
        </p:nvSpPr>
        <p:spPr>
          <a:xfrm>
            <a:off x="3667575" y="1854811"/>
            <a:ext cx="670917" cy="767648"/>
          </a:xfrm>
          <a:custGeom>
            <a:avLst/>
            <a:gdLst>
              <a:gd name="connsiteX0" fmla="*/ 162767 w 889104"/>
              <a:gd name="connsiteY0" fmla="*/ 0 h 1017292"/>
              <a:gd name="connsiteX1" fmla="*/ 889104 w 889104"/>
              <a:gd name="connsiteY1" fmla="*/ 508168 h 1017292"/>
              <a:gd name="connsiteX2" fmla="*/ 160857 w 889104"/>
              <a:gd name="connsiteY2" fmla="*/ 1017292 h 1017292"/>
              <a:gd name="connsiteX3" fmla="*/ 0 w 889104"/>
              <a:gd name="connsiteY3" fmla="*/ 790908 h 1017292"/>
              <a:gd name="connsiteX4" fmla="*/ 403670 w 889104"/>
              <a:gd name="connsiteY4" fmla="*/ 508168 h 1017292"/>
              <a:gd name="connsiteX5" fmla="*/ 956 w 889104"/>
              <a:gd name="connsiteY5" fmla="*/ 226383 h 101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104" h="1017292">
                <a:moveTo>
                  <a:pt x="162767" y="0"/>
                </a:moveTo>
                <a:lnTo>
                  <a:pt x="889104" y="508168"/>
                </a:lnTo>
                <a:lnTo>
                  <a:pt x="160857" y="1017292"/>
                </a:lnTo>
                <a:lnTo>
                  <a:pt x="0" y="790908"/>
                </a:lnTo>
                <a:lnTo>
                  <a:pt x="403670" y="508168"/>
                </a:lnTo>
                <a:lnTo>
                  <a:pt x="956" y="22638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6A5EC07-BCB1-49B4-8C03-DA027A35A7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95806" y="1258949"/>
            <a:ext cx="391500" cy="184064"/>
          </a:xfrm>
          <a:prstGeom prst="roundRect">
            <a:avLst>
              <a:gd name="adj" fmla="val 9167"/>
            </a:avLst>
          </a:prstGeom>
          <a:solidFill>
            <a:schemeClr val="accent1"/>
          </a:solidFill>
        </p:spPr>
        <p:txBody>
          <a:bodyPr wrap="square" lIns="72000" tIns="72000" rIns="72000" bIns="72000" anchor="ctr">
            <a:noAutofit/>
          </a:bodyPr>
          <a:lstStyle>
            <a:lvl1pPr algn="ctr">
              <a:defRPr sz="105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jaar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90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17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683ED076-46D5-42D9-91B0-E0C40ECCFC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7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t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6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BC51C3F-D1F9-3AF0-E386-A2AB8DE45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80137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811356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15059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238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1" cy="1021556"/>
          </a:xfrm>
          <a:prstGeom prst="rect">
            <a:avLst/>
          </a:prstGeom>
        </p:spPr>
        <p:txBody>
          <a:bodyPr anchor="t"/>
          <a:lstStyle>
            <a:lvl1pPr>
              <a:defRPr sz="3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3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  <a:lvl2pPr marL="0" indent="3429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2pPr>
            <a:lvl3pPr marL="0" indent="6858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3pPr>
            <a:lvl4pPr marL="0" indent="10287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4pPr>
            <a:lvl5pPr marL="0" indent="137160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63346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4215102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51556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35712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85184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99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066486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29338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878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0C07-64E6-4D00-B2D7-3D0338A4E8AC}" type="datetime1">
              <a:rPr lang="fr-BE" smtClean="0"/>
              <a:t>26-02-25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4767263"/>
            <a:ext cx="514400" cy="307777"/>
          </a:xfrm>
        </p:spPr>
        <p:txBody>
          <a:bodyPr/>
          <a:lstStyle/>
          <a:p>
            <a:fld id="{44268F58-7931-46A9-8276-28F54B6737CA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502590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eg" type="blank">
  <p:cSld name="1_Leeg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a70e22ce_0_45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533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4">
    <p:bg>
      <p:bgPr>
        <a:solidFill>
          <a:srgbClr val="FF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4D2-5BA1-414C-6F18-B4B361D05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 algn="ctr">
              <a:defRPr/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83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eeg">
  <p:cSld name="2_Lee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433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sz="2200" i="0" u="none" strike="noStrike" cap="none">
                <a:solidFill>
                  <a:schemeClr val="dk1"/>
                </a:solidFill>
              </a:defRPr>
            </a:lvl1pPr>
            <a:lvl2pPr marL="914400" marR="0" lvl="1" indent="-3333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sz="2200" i="0" u="none" strike="noStrike" cap="none">
                <a:solidFill>
                  <a:srgbClr val="7F7F7F"/>
                </a:solidFill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000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rgbClr val="6D9EEB"/>
          </a:solidFill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5108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4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788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3BCF5-A822-4033-88D0-CE017647B4F5}" type="slidenum">
              <a:rPr kumimoji="0" lang="nl-BE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BE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30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29600" y="4731990"/>
            <a:ext cx="514400" cy="307777"/>
          </a:xfrm>
          <a:prstGeom prst="rect">
            <a:avLst/>
          </a:prstGeom>
        </p:spPr>
        <p:txBody>
          <a:bodyPr/>
          <a:lstStyle>
            <a:lvl1pPr algn="just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80268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lnSpc>
                <a:spcPct val="100000"/>
              </a:lnSpc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1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81334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38600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31" indent="-250031">
              <a:spcBef>
                <a:spcPts val="450"/>
              </a:spcBef>
              <a:defRPr sz="2100"/>
            </a:lvl2pPr>
            <a:lvl3pPr marL="925829" indent="-240029">
              <a:spcBef>
                <a:spcPts val="450"/>
              </a:spcBef>
              <a:defRPr sz="2100"/>
            </a:lvl3pPr>
            <a:lvl4pPr marL="1295400" indent="-266700">
              <a:spcBef>
                <a:spcPts val="450"/>
              </a:spcBef>
              <a:defRPr sz="2100"/>
            </a:lvl4pPr>
            <a:lvl5pPr marL="1638300" indent="-266700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Hoofdtekst - niveau één</a:t>
            </a:r>
          </a:p>
          <a:p>
            <a:pPr lvl="1">
              <a:defRPr sz="1800"/>
            </a:pPr>
            <a:r>
              <a:rPr sz="2100"/>
              <a:t>Hoofdtekst - niveau twee</a:t>
            </a:r>
          </a:p>
          <a:p>
            <a:pPr lvl="2">
              <a:defRPr sz="1800"/>
            </a:pPr>
            <a:r>
              <a:rPr sz="2100"/>
              <a:t>Hoofdtekst - niveau drie</a:t>
            </a:r>
          </a:p>
          <a:p>
            <a:pPr lvl="3">
              <a:defRPr sz="1800"/>
            </a:pPr>
            <a:r>
              <a:rPr sz="2100"/>
              <a:t>Hoofdtekst - niveau vier</a:t>
            </a:r>
          </a:p>
          <a:p>
            <a:pPr lvl="4">
              <a:defRPr sz="1800"/>
            </a:pPr>
            <a:r>
              <a:rPr sz="21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6201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192608"/>
            <a:ext cx="8229600" cy="88399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076599"/>
            <a:ext cx="4040188" cy="55455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/>
            </a:lvl1pPr>
            <a:lvl2pPr marL="0" indent="342900">
              <a:spcBef>
                <a:spcPts val="375"/>
              </a:spcBef>
              <a:buSzTx/>
              <a:buFontTx/>
              <a:buNone/>
              <a:defRPr sz="1800"/>
            </a:lvl2pPr>
            <a:lvl3pPr marL="0" indent="685800">
              <a:spcBef>
                <a:spcPts val="375"/>
              </a:spcBef>
              <a:buSzTx/>
              <a:buFontTx/>
              <a:buNone/>
              <a:defRPr sz="1800"/>
            </a:lvl3pPr>
            <a:lvl4pPr marL="0" indent="1028700">
              <a:spcBef>
                <a:spcPts val="375"/>
              </a:spcBef>
              <a:buSzTx/>
              <a:buFontTx/>
              <a:buNone/>
              <a:defRPr sz="1800"/>
            </a:lvl4pPr>
            <a:lvl5pPr marL="0" indent="1371600">
              <a:spcBef>
                <a:spcPts val="375"/>
              </a:spcBef>
              <a:buSzTx/>
              <a:buFontTx/>
              <a:buNone/>
              <a:defRPr sz="1800"/>
            </a:lvl5pPr>
          </a:lstStyle>
          <a:p>
            <a:pPr lvl="0">
              <a:defRPr sz="1800"/>
            </a:pPr>
            <a:r>
              <a:rPr sz="1800"/>
              <a:t>Hoofdtekst - niveau één</a:t>
            </a:r>
          </a:p>
          <a:p>
            <a:pPr lvl="1">
              <a:defRPr sz="1800"/>
            </a:pPr>
            <a:r>
              <a:rPr sz="1800"/>
              <a:t>Hoofdtekst - niveau twee</a:t>
            </a:r>
          </a:p>
          <a:p>
            <a:pPr lvl="2">
              <a:defRPr sz="1800"/>
            </a:pPr>
            <a:r>
              <a:rPr sz="1800"/>
              <a:t>Hoofdtekst - niveau drie</a:t>
            </a:r>
          </a:p>
          <a:p>
            <a:pPr lvl="3">
              <a:defRPr sz="1800"/>
            </a:pPr>
            <a:r>
              <a:rPr sz="1800"/>
              <a:t>Hoofdtekst - niveau vier</a:t>
            </a:r>
          </a:p>
          <a:p>
            <a:pPr lvl="4">
              <a:defRPr sz="1800"/>
            </a:pPr>
            <a:r>
              <a:rPr sz="18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87273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076325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04787"/>
            <a:ext cx="5111750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21621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sz="15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15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9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050"/>
            </a:lvl1pPr>
            <a:lvl2pPr marL="0" indent="342900">
              <a:spcBef>
                <a:spcPts val="225"/>
              </a:spcBef>
              <a:buSzTx/>
              <a:buFontTx/>
              <a:buNone/>
              <a:defRPr sz="1050"/>
            </a:lvl2pPr>
            <a:lvl3pPr marL="0" indent="685800">
              <a:spcBef>
                <a:spcPts val="225"/>
              </a:spcBef>
              <a:buSzTx/>
              <a:buFontTx/>
              <a:buNone/>
              <a:defRPr sz="1050"/>
            </a:lvl3pPr>
            <a:lvl4pPr marL="0" indent="1028700">
              <a:spcBef>
                <a:spcPts val="225"/>
              </a:spcBef>
              <a:buSzTx/>
              <a:buFontTx/>
              <a:buNone/>
              <a:defRPr sz="1050"/>
            </a:lvl4pPr>
            <a:lvl5pPr marL="0" indent="1371600">
              <a:spcBef>
                <a:spcPts val="225"/>
              </a:spcBef>
              <a:buSzTx/>
              <a:buFontTx/>
              <a:buNone/>
              <a:defRPr sz="1050"/>
            </a:lvl5pPr>
          </a:lstStyle>
          <a:p>
            <a:pPr lvl="0">
              <a:defRPr sz="1800"/>
            </a:pPr>
            <a:r>
              <a:rPr sz="1050"/>
              <a:t>Hoofdtekst - niveau één</a:t>
            </a:r>
          </a:p>
          <a:p>
            <a:pPr lvl="1">
              <a:defRPr sz="1800"/>
            </a:pPr>
            <a:r>
              <a:rPr sz="1050"/>
              <a:t>Hoofdtekst - niveau twee</a:t>
            </a:r>
          </a:p>
          <a:p>
            <a:pPr lvl="2">
              <a:defRPr sz="1800"/>
            </a:pPr>
            <a:r>
              <a:rPr sz="1050"/>
              <a:t>Hoofdtekst - niveau drie</a:t>
            </a:r>
          </a:p>
          <a:p>
            <a:pPr lvl="3">
              <a:defRPr sz="1800"/>
            </a:pPr>
            <a:r>
              <a:rPr sz="1050"/>
              <a:t>Hoofdtekst - niveau vier</a:t>
            </a:r>
          </a:p>
          <a:p>
            <a:pPr lvl="4">
              <a:defRPr sz="1800"/>
            </a:pPr>
            <a:r>
              <a:rPr sz="105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256625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48006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05979"/>
            <a:ext cx="6019800" cy="493752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081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9" y="930652"/>
            <a:ext cx="5269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05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4868004"/>
            <a:ext cx="4572000" cy="274637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323573"/>
            <a:ext cx="7374778" cy="591132"/>
          </a:xfrm>
        </p:spPr>
        <p:txBody>
          <a:bodyPr/>
          <a:lstStyle>
            <a:lvl1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0" hangingPunct="1">
              <a:buFontTx/>
              <a:buNone/>
              <a:defRPr lang="nl-NL" sz="21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514350" rtl="0" eaLnBrk="1" latinLnBrk="0" hangingPunct="1">
              <a:buFontTx/>
              <a:buNone/>
              <a:defRPr lang="nl-BE" sz="21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10" y="1053812"/>
            <a:ext cx="7374777" cy="274637"/>
          </a:xfrm>
        </p:spPr>
        <p:txBody>
          <a:bodyPr/>
          <a:lstStyle>
            <a:lvl1pPr marL="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0">
              <a:buFontTx/>
              <a:buNone/>
              <a:defRPr lang="nl-NL" sz="10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0">
              <a:buFontTx/>
              <a:buNone/>
              <a:defRPr lang="nl-BE" sz="101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1516873"/>
            <a:ext cx="7374724" cy="2650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8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A4EC494-77F5-4DAF-B3E7-59FCED70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0887" y="216522"/>
            <a:ext cx="5191125" cy="47042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afbeelding 4">
            <a:extLst>
              <a:ext uri="{FF2B5EF4-FFF2-40B4-BE49-F238E27FC236}">
                <a16:creationId xmlns:a16="http://schemas.microsoft.com/office/drawing/2014/main" id="{D0070247-31EC-481E-BCD1-E25C913DB9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37891" y="213789"/>
            <a:ext cx="4514121" cy="4706963"/>
          </a:xfrm>
          <a:custGeom>
            <a:avLst/>
            <a:gdLst>
              <a:gd name="connsiteX0" fmla="*/ 0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0 w 8568000"/>
              <a:gd name="connsiteY4" fmla="*/ 0 h 4698000"/>
              <a:gd name="connsiteX0" fmla="*/ 4259484 w 8568000"/>
              <a:gd name="connsiteY0" fmla="*/ 0 h 4698000"/>
              <a:gd name="connsiteX1" fmla="*/ 8568000 w 8568000"/>
              <a:gd name="connsiteY1" fmla="*/ 0 h 4698000"/>
              <a:gd name="connsiteX2" fmla="*/ 8568000 w 8568000"/>
              <a:gd name="connsiteY2" fmla="*/ 4698000 h 4698000"/>
              <a:gd name="connsiteX3" fmla="*/ 0 w 8568000"/>
              <a:gd name="connsiteY3" fmla="*/ 4698000 h 4698000"/>
              <a:gd name="connsiteX4" fmla="*/ 4259484 w 8568000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82501 w 4308516"/>
              <a:gd name="connsiteY3" fmla="*/ 4698000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827472 w 4308516"/>
              <a:gd name="connsiteY3" fmla="*/ 4608059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67511 w 4308516"/>
              <a:gd name="connsiteY3" fmla="*/ 4675514 h 4698000"/>
              <a:gd name="connsiteX4" fmla="*/ 0 w 4308516"/>
              <a:gd name="connsiteY4" fmla="*/ 0 h 4698000"/>
              <a:gd name="connsiteX0" fmla="*/ 0 w 4308516"/>
              <a:gd name="connsiteY0" fmla="*/ 0 h 4698000"/>
              <a:gd name="connsiteX1" fmla="*/ 4308516 w 4308516"/>
              <a:gd name="connsiteY1" fmla="*/ 0 h 4698000"/>
              <a:gd name="connsiteX2" fmla="*/ 4308516 w 4308516"/>
              <a:gd name="connsiteY2" fmla="*/ 4698000 h 4698000"/>
              <a:gd name="connsiteX3" fmla="*/ 1775006 w 4308516"/>
              <a:gd name="connsiteY3" fmla="*/ 4690505 h 4698000"/>
              <a:gd name="connsiteX4" fmla="*/ 0 w 4308516"/>
              <a:gd name="connsiteY4" fmla="*/ 0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2501 w 4316011"/>
              <a:gd name="connsiteY3" fmla="*/ 4690505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789996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7495 h 4698000"/>
              <a:gd name="connsiteX1" fmla="*/ 4316011 w 4316011"/>
              <a:gd name="connsiteY1" fmla="*/ 0 h 4698000"/>
              <a:gd name="connsiteX2" fmla="*/ 4316011 w 4316011"/>
              <a:gd name="connsiteY2" fmla="*/ 4698000 h 4698000"/>
              <a:gd name="connsiteX3" fmla="*/ 1609021 w 4316011"/>
              <a:gd name="connsiteY3" fmla="*/ 4698000 h 4698000"/>
              <a:gd name="connsiteX4" fmla="*/ 0 w 4316011"/>
              <a:gd name="connsiteY4" fmla="*/ 7495 h 4698000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6792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0 h 4690505"/>
              <a:gd name="connsiteX1" fmla="*/ 4311249 w 4316011"/>
              <a:gd name="connsiteY1" fmla="*/ 16317 h 4690505"/>
              <a:gd name="connsiteX2" fmla="*/ 4316011 w 4316011"/>
              <a:gd name="connsiteY2" fmla="*/ 4690505 h 4690505"/>
              <a:gd name="connsiteX3" fmla="*/ 1609021 w 4316011"/>
              <a:gd name="connsiteY3" fmla="*/ 4690505 h 4690505"/>
              <a:gd name="connsiteX4" fmla="*/ 0 w 4316011"/>
              <a:gd name="connsiteY4" fmla="*/ 0 h 4690505"/>
              <a:gd name="connsiteX0" fmla="*/ 0 w 4316011"/>
              <a:gd name="connsiteY0" fmla="*/ 2733 h 4693238"/>
              <a:gd name="connsiteX1" fmla="*/ 4311249 w 4316011"/>
              <a:gd name="connsiteY1" fmla="*/ 0 h 4693238"/>
              <a:gd name="connsiteX2" fmla="*/ 4316011 w 4316011"/>
              <a:gd name="connsiteY2" fmla="*/ 4693238 h 4693238"/>
              <a:gd name="connsiteX3" fmla="*/ 1609021 w 4316011"/>
              <a:gd name="connsiteY3" fmla="*/ 4693238 h 4693238"/>
              <a:gd name="connsiteX4" fmla="*/ 0 w 4316011"/>
              <a:gd name="connsiteY4" fmla="*/ 2733 h 4693238"/>
              <a:gd name="connsiteX0" fmla="*/ 0 w 4320774"/>
              <a:gd name="connsiteY0" fmla="*/ 2733 h 4693238"/>
              <a:gd name="connsiteX1" fmla="*/ 4316012 w 4320774"/>
              <a:gd name="connsiteY1" fmla="*/ 0 h 4693238"/>
              <a:gd name="connsiteX2" fmla="*/ 4320774 w 4320774"/>
              <a:gd name="connsiteY2" fmla="*/ 4693238 h 4693238"/>
              <a:gd name="connsiteX3" fmla="*/ 1613784 w 4320774"/>
              <a:gd name="connsiteY3" fmla="*/ 4693238 h 4693238"/>
              <a:gd name="connsiteX4" fmla="*/ 0 w 4320774"/>
              <a:gd name="connsiteY4" fmla="*/ 2733 h 4693238"/>
              <a:gd name="connsiteX0" fmla="*/ 0 w 4339824"/>
              <a:gd name="connsiteY0" fmla="*/ 0 h 4738130"/>
              <a:gd name="connsiteX1" fmla="*/ 4335062 w 4339824"/>
              <a:gd name="connsiteY1" fmla="*/ 44892 h 4738130"/>
              <a:gd name="connsiteX2" fmla="*/ 4339824 w 4339824"/>
              <a:gd name="connsiteY2" fmla="*/ 4738130 h 4738130"/>
              <a:gd name="connsiteX3" fmla="*/ 1632834 w 4339824"/>
              <a:gd name="connsiteY3" fmla="*/ 4738130 h 4738130"/>
              <a:gd name="connsiteX4" fmla="*/ 0 w 4339824"/>
              <a:gd name="connsiteY4" fmla="*/ 0 h 4738130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13784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9021 w 4320774"/>
              <a:gd name="connsiteY3" fmla="*/ 4695267 h 4695267"/>
              <a:gd name="connsiteX4" fmla="*/ 0 w 4320774"/>
              <a:gd name="connsiteY4" fmla="*/ 0 h 4695267"/>
              <a:gd name="connsiteX0" fmla="*/ 0 w 4320774"/>
              <a:gd name="connsiteY0" fmla="*/ 0 h 4695267"/>
              <a:gd name="connsiteX1" fmla="*/ 4316012 w 4320774"/>
              <a:gd name="connsiteY1" fmla="*/ 2029 h 4695267"/>
              <a:gd name="connsiteX2" fmla="*/ 4320774 w 4320774"/>
              <a:gd name="connsiteY2" fmla="*/ 4695267 h 4695267"/>
              <a:gd name="connsiteX3" fmla="*/ 1604259 w 4320774"/>
              <a:gd name="connsiteY3" fmla="*/ 4695267 h 4695267"/>
              <a:gd name="connsiteX4" fmla="*/ 0 w 4320774"/>
              <a:gd name="connsiteY4" fmla="*/ 0 h 469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774" h="4695267">
                <a:moveTo>
                  <a:pt x="0" y="0"/>
                </a:moveTo>
                <a:lnTo>
                  <a:pt x="4316012" y="2029"/>
                </a:lnTo>
                <a:cubicBezTo>
                  <a:pt x="4317599" y="1563267"/>
                  <a:pt x="4319187" y="3134029"/>
                  <a:pt x="4320774" y="4695267"/>
                </a:cubicBezTo>
                <a:lnTo>
                  <a:pt x="1604259" y="469526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4B57259-B130-4715-8869-2B01595DCFF1}"/>
              </a:ext>
            </a:extLst>
          </p:cNvPr>
          <p:cNvSpPr/>
          <p:nvPr userDrawn="1"/>
        </p:nvSpPr>
        <p:spPr>
          <a:xfrm>
            <a:off x="288003" y="213789"/>
            <a:ext cx="5890214" cy="4706962"/>
          </a:xfrm>
          <a:custGeom>
            <a:avLst/>
            <a:gdLst>
              <a:gd name="connsiteX0" fmla="*/ 0 w 5833398"/>
              <a:gd name="connsiteY0" fmla="*/ 0 h 4698000"/>
              <a:gd name="connsiteX1" fmla="*/ 5833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39283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  <a:gd name="connsiteX0" fmla="*/ 0 w 5833398"/>
              <a:gd name="connsiteY0" fmla="*/ 0 h 4698000"/>
              <a:gd name="connsiteX1" fmla="*/ 4233198 w 5833398"/>
              <a:gd name="connsiteY1" fmla="*/ 0 h 4698000"/>
              <a:gd name="connsiteX2" fmla="*/ 5833398 w 5833398"/>
              <a:gd name="connsiteY2" fmla="*/ 4698000 h 4698000"/>
              <a:gd name="connsiteX3" fmla="*/ 0 w 5833398"/>
              <a:gd name="connsiteY3" fmla="*/ 4698000 h 4698000"/>
              <a:gd name="connsiteX4" fmla="*/ 0 w 5833398"/>
              <a:gd name="connsiteY4" fmla="*/ 0 h 469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398" h="4698000">
                <a:moveTo>
                  <a:pt x="0" y="0"/>
                </a:moveTo>
                <a:lnTo>
                  <a:pt x="4233198" y="0"/>
                </a:lnTo>
                <a:lnTo>
                  <a:pt x="5833398" y="4698000"/>
                </a:lnTo>
                <a:lnTo>
                  <a:pt x="0" y="4698000"/>
                </a:lnTo>
                <a:lnTo>
                  <a:pt x="0" y="0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2FB9B57-60AB-4091-A068-04A70B78C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8474" y="999381"/>
            <a:ext cx="4392008" cy="238658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2700" b="1">
                <a:solidFill>
                  <a:schemeClr val="accent2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0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5759068" y="217488"/>
            <a:ext cx="2867303" cy="4697412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algn="r">
              <a:lnSpc>
                <a:spcPts val="5200"/>
              </a:lnSpc>
              <a:defRPr sz="2700" b="1" i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err="1"/>
              <a:t>Subtitel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35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7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97582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accent4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1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Grijs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>
            <a:extLst>
              <a:ext uri="{FF2B5EF4-FFF2-40B4-BE49-F238E27FC236}">
                <a16:creationId xmlns:a16="http://schemas.microsoft.com/office/drawing/2014/main" id="{33E5B3A7-6352-476B-8E4E-BC1C4D646F51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4720" y="2601501"/>
            <a:ext cx="4578021" cy="842117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4720" y="3725592"/>
            <a:ext cx="4578021" cy="556336"/>
          </a:xfrm>
        </p:spPr>
        <p:txBody>
          <a:bodyPr/>
          <a:lstStyle>
            <a:lvl1pPr marL="0" indent="0">
              <a:buFontTx/>
              <a:buNone/>
              <a:defRPr sz="2100" cap="all" baseline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Tussentitel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4" y="602702"/>
            <a:ext cx="6843244" cy="3188902"/>
          </a:xfrm>
          <a:solidFill>
            <a:srgbClr val="FFEB00"/>
          </a:solidFill>
        </p:spPr>
        <p:txBody>
          <a:bodyPr anchor="b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821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26385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14694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252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5346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409326"/>
            <a:ext cx="7886700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tekst 9">
            <a:extLst>
              <a:ext uri="{FF2B5EF4-FFF2-40B4-BE49-F238E27FC236}">
                <a16:creationId xmlns:a16="http://schemas.microsoft.com/office/drawing/2014/main" id="{42948A99-AF7C-43D1-96E8-0A47981B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188520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05" y="192409"/>
            <a:ext cx="3921376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3597" y="1231136"/>
            <a:ext cx="3767771" cy="3437262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389004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E6F9EED0-D467-4AAD-9E71-0004FB5378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8018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F3CE6D80-28F7-48A5-BBBF-8E47A7327B7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998214" y="1231134"/>
            <a:ext cx="3767771" cy="34372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4D0F3EFA-595C-4994-8690-1FCE9859E93D}"/>
              </a:ext>
            </a:extLst>
          </p:cNvPr>
          <p:cNvSpPr/>
          <p:nvPr userDrawn="1"/>
        </p:nvSpPr>
        <p:spPr>
          <a:xfrm>
            <a:off x="4833621" y="1231135"/>
            <a:ext cx="164592" cy="3437262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6" name="Tijdelijke aanduiding voor tekst 9">
            <a:extLst>
              <a:ext uri="{FF2B5EF4-FFF2-40B4-BE49-F238E27FC236}">
                <a16:creationId xmlns:a16="http://schemas.microsoft.com/office/drawing/2014/main" id="{A56A842E-A6A1-4A84-91FE-456034A49B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2635" y="813141"/>
            <a:ext cx="3932363" cy="348478"/>
          </a:xfrm>
        </p:spPr>
        <p:txBody>
          <a:bodyPr anchor="ctr">
            <a:normAutofit/>
          </a:bodyPr>
          <a:lstStyle>
            <a:lvl1pPr>
              <a:defRPr sz="15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0" name="Tijdelijke aanduiding voor tekst 9">
            <a:extLst>
              <a:ext uri="{FF2B5EF4-FFF2-40B4-BE49-F238E27FC236}">
                <a16:creationId xmlns:a16="http://schemas.microsoft.com/office/drawing/2014/main" id="{1C47BD55-224D-4F0B-98BA-FE75DDB4CC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2634" y="196177"/>
            <a:ext cx="3932361" cy="523865"/>
          </a:xfrm>
        </p:spPr>
        <p:txBody>
          <a:bodyPr anchor="ctr">
            <a:noAutofit/>
          </a:bodyPr>
          <a:lstStyle>
            <a:lvl1pPr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</p:spTree>
    <p:extLst>
      <p:ext uri="{BB962C8B-B14F-4D97-AF65-F5344CB8AC3E}">
        <p14:creationId xmlns:p14="http://schemas.microsoft.com/office/powerpoint/2010/main" val="3398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2031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3995932" y="-4575"/>
            <a:ext cx="5143499" cy="5152648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3037" y="1409326"/>
            <a:ext cx="3816074" cy="32233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5168376-D6BD-4400-8E73-0490549840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038" y="931163"/>
            <a:ext cx="3816074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9B268E9-FCE8-4419-8F3B-C6C9FC3862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919" y="273844"/>
            <a:ext cx="3816194" cy="527633"/>
          </a:xfrm>
        </p:spPr>
        <p:txBody>
          <a:bodyPr anchor="ctr">
            <a:noAutofit/>
          </a:bodyPr>
          <a:lstStyle>
            <a:lvl1pPr>
              <a:defRPr sz="2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BE"/>
              <a:t>Hoofdtitel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20A3D5-2385-43F4-83E9-45A9CE457D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5129" y="273844"/>
            <a:ext cx="3815953" cy="43588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Eerste</a:t>
            </a:r>
            <a:r>
              <a:rPr lang="en-US"/>
              <a:t> </a:t>
            </a:r>
            <a:r>
              <a:rPr lang="en-US" err="1"/>
              <a:t>niveau</a:t>
            </a:r>
            <a:endParaRPr lang="en-US"/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7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gemeen_B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0053" y="273844"/>
            <a:ext cx="4235297" cy="527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80053" y="1312556"/>
            <a:ext cx="4235297" cy="3413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64306" y="0"/>
            <a:ext cx="3884393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970120B-0A2F-403A-B064-84F9DEFE14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80053" y="882777"/>
            <a:ext cx="4235297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430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330287" y="1404650"/>
            <a:ext cx="781371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1217" y="1644268"/>
            <a:ext cx="7252051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F4D7F-BC83-4DFB-AED5-DCA5BEF64B40}"/>
              </a:ext>
            </a:extLst>
          </p:cNvPr>
          <p:cNvSpPr txBox="1"/>
          <p:nvPr userDrawn="1"/>
        </p:nvSpPr>
        <p:spPr>
          <a:xfrm>
            <a:off x="150943" y="313267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latin typeface="+mj-lt"/>
              </a:rPr>
              <a:t>“ </a:t>
            </a:r>
            <a:endParaRPr lang="nl-BE" sz="22500" b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10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36B33B-61E0-4EFE-9300-228CD429E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87339" y="217488"/>
            <a:ext cx="5826995" cy="4697412"/>
          </a:xfrm>
          <a:custGeom>
            <a:avLst/>
            <a:gdLst>
              <a:gd name="connsiteX0" fmla="*/ 0 w 6764337"/>
              <a:gd name="connsiteY0" fmla="*/ 0 h 4697412"/>
              <a:gd name="connsiteX1" fmla="*/ 676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764337"/>
              <a:gd name="connsiteY0" fmla="*/ 0 h 4697412"/>
              <a:gd name="connsiteX1" fmla="*/ 4224337 w 6764337"/>
              <a:gd name="connsiteY1" fmla="*/ 0 h 4697412"/>
              <a:gd name="connsiteX2" fmla="*/ 6764337 w 6764337"/>
              <a:gd name="connsiteY2" fmla="*/ 4697412 h 4697412"/>
              <a:gd name="connsiteX3" fmla="*/ 0 w 6764337"/>
              <a:gd name="connsiteY3" fmla="*/ 4697412 h 4697412"/>
              <a:gd name="connsiteX4" fmla="*/ 0 w 6764337"/>
              <a:gd name="connsiteY4" fmla="*/ 0 h 4697412"/>
              <a:gd name="connsiteX0" fmla="*/ 0 w 6053137"/>
              <a:gd name="connsiteY0" fmla="*/ 0 h 4697412"/>
              <a:gd name="connsiteX1" fmla="*/ 4224337 w 6053137"/>
              <a:gd name="connsiteY1" fmla="*/ 0 h 4697412"/>
              <a:gd name="connsiteX2" fmla="*/ 6053137 w 6053137"/>
              <a:gd name="connsiteY2" fmla="*/ 4697412 h 4697412"/>
              <a:gd name="connsiteX3" fmla="*/ 0 w 6053137"/>
              <a:gd name="connsiteY3" fmla="*/ 4697412 h 4697412"/>
              <a:gd name="connsiteX4" fmla="*/ 0 w 6053137"/>
              <a:gd name="connsiteY4" fmla="*/ 0 h 4697412"/>
              <a:gd name="connsiteX0" fmla="*/ 0 w 5826995"/>
              <a:gd name="connsiteY0" fmla="*/ 0 h 4697412"/>
              <a:gd name="connsiteX1" fmla="*/ 4224337 w 5826995"/>
              <a:gd name="connsiteY1" fmla="*/ 0 h 4697412"/>
              <a:gd name="connsiteX2" fmla="*/ 5826995 w 5826995"/>
              <a:gd name="connsiteY2" fmla="*/ 4687579 h 4697412"/>
              <a:gd name="connsiteX3" fmla="*/ 0 w 5826995"/>
              <a:gd name="connsiteY3" fmla="*/ 4697412 h 4697412"/>
              <a:gd name="connsiteX4" fmla="*/ 0 w 5826995"/>
              <a:gd name="connsiteY4" fmla="*/ 0 h 469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995" h="4697412">
                <a:moveTo>
                  <a:pt x="0" y="0"/>
                </a:moveTo>
                <a:lnTo>
                  <a:pt x="4224337" y="0"/>
                </a:lnTo>
                <a:lnTo>
                  <a:pt x="5826995" y="4687579"/>
                </a:lnTo>
                <a:lnTo>
                  <a:pt x="0" y="4697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9940" y="218448"/>
            <a:ext cx="3226722" cy="4696453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2ACDB-1568-40D6-870C-961626CA165E}"/>
              </a:ext>
            </a:extLst>
          </p:cNvPr>
          <p:cNvSpPr txBox="1"/>
          <p:nvPr userDrawn="1"/>
        </p:nvSpPr>
        <p:spPr>
          <a:xfrm>
            <a:off x="4572000" y="-397932"/>
            <a:ext cx="14602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0" b="0">
                <a:solidFill>
                  <a:schemeClr val="accent1"/>
                </a:solidFill>
                <a:latin typeface="+mj-lt"/>
              </a:rPr>
              <a:t>“ </a:t>
            </a:r>
            <a:endParaRPr lang="nl-BE" sz="22500" b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37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s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36" name="Tijdelijke aanduiding voor tekst 3">
            <a:extLst>
              <a:ext uri="{FF2B5EF4-FFF2-40B4-BE49-F238E27FC236}">
                <a16:creationId xmlns:a16="http://schemas.microsoft.com/office/drawing/2014/main" id="{59F1918E-2D9A-4682-9C06-02A86885AC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04358" y="1974726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281483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39" name="Tijdelijke aanduiding voor tekst 38">
            <a:extLst>
              <a:ext uri="{FF2B5EF4-FFF2-40B4-BE49-F238E27FC236}">
                <a16:creationId xmlns:a16="http://schemas.microsoft.com/office/drawing/2014/main" id="{7AB9D9A0-7B32-4859-BC39-A14A1EC604A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91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63" name="Tijdelijke aanduiding voor tekst 38">
            <a:extLst>
              <a:ext uri="{FF2B5EF4-FFF2-40B4-BE49-F238E27FC236}">
                <a16:creationId xmlns:a16="http://schemas.microsoft.com/office/drawing/2014/main" id="{C0BE439F-A68C-42F7-B4B3-13A3EC0D805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65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66" name="Tijdelijke aanduiding voor tekst 38">
            <a:extLst>
              <a:ext uri="{FF2B5EF4-FFF2-40B4-BE49-F238E27FC236}">
                <a16:creationId xmlns:a16="http://schemas.microsoft.com/office/drawing/2014/main" id="{39C42931-DDDB-4AE5-A08B-B89D04F15F4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95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67" name="Tijdelijke aanduiding voor tekst 38">
            <a:extLst>
              <a:ext uri="{FF2B5EF4-FFF2-40B4-BE49-F238E27FC236}">
                <a16:creationId xmlns:a16="http://schemas.microsoft.com/office/drawing/2014/main" id="{C98792DD-90CB-4010-933D-732FE842AEE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31385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68" name="Tijdelijke aanduiding voor tekst 38">
            <a:extLst>
              <a:ext uri="{FF2B5EF4-FFF2-40B4-BE49-F238E27FC236}">
                <a16:creationId xmlns:a16="http://schemas.microsoft.com/office/drawing/2014/main" id="{3F27A854-DD8E-4C81-99B4-3EEED625D6B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88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69" name="Tijdelijke aanduiding voor tekst 38">
            <a:extLst>
              <a:ext uri="{FF2B5EF4-FFF2-40B4-BE49-F238E27FC236}">
                <a16:creationId xmlns:a16="http://schemas.microsoft.com/office/drawing/2014/main" id="{87EA8B4E-D3FB-481B-86FB-20D1523B091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062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70" name="Tijdelijke aanduiding voor tekst 38">
            <a:extLst>
              <a:ext uri="{FF2B5EF4-FFF2-40B4-BE49-F238E27FC236}">
                <a16:creationId xmlns:a16="http://schemas.microsoft.com/office/drawing/2014/main" id="{DD3451E5-6398-49C5-B4F7-FEFFDC08CE6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366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71" name="Tijdelijke aanduiding voor tekst 38">
            <a:extLst>
              <a:ext uri="{FF2B5EF4-FFF2-40B4-BE49-F238E27FC236}">
                <a16:creationId xmlns:a16="http://schemas.microsoft.com/office/drawing/2014/main" id="{C00E7DE8-5895-4F52-A812-75A45EF1899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81096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72" name="Tijdelijke aanduiding voor tekst 38">
            <a:extLst>
              <a:ext uri="{FF2B5EF4-FFF2-40B4-BE49-F238E27FC236}">
                <a16:creationId xmlns:a16="http://schemas.microsoft.com/office/drawing/2014/main" id="{7B88905F-E9AF-483D-8A85-FCB2D934CC9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1852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73" name="Tijdelijke aanduiding voor tekst 38">
            <a:extLst>
              <a:ext uri="{FF2B5EF4-FFF2-40B4-BE49-F238E27FC236}">
                <a16:creationId xmlns:a16="http://schemas.microsoft.com/office/drawing/2014/main" id="{CA04EC21-9D3A-4928-A014-54F3133E79B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5595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74" name="Tijdelijke aanduiding voor tekst 38">
            <a:extLst>
              <a:ext uri="{FF2B5EF4-FFF2-40B4-BE49-F238E27FC236}">
                <a16:creationId xmlns:a16="http://schemas.microsoft.com/office/drawing/2014/main" id="{F4C2F111-474D-479E-B078-4EA530922D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9337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75" name="Tijdelijke aanduiding voor tekst 38">
            <a:extLst>
              <a:ext uri="{FF2B5EF4-FFF2-40B4-BE49-F238E27FC236}">
                <a16:creationId xmlns:a16="http://schemas.microsoft.com/office/drawing/2014/main" id="{8BE915FA-1E68-4A62-8DCB-236AF25F895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308074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sp>
        <p:nvSpPr>
          <p:cNvPr id="76" name="Tijdelijke aanduiding voor tekst 38">
            <a:extLst>
              <a:ext uri="{FF2B5EF4-FFF2-40B4-BE49-F238E27FC236}">
                <a16:creationId xmlns:a16="http://schemas.microsoft.com/office/drawing/2014/main" id="{CD9518E9-B08F-4048-A5A7-A3FB24568D12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823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jan</a:t>
            </a:r>
          </a:p>
        </p:txBody>
      </p:sp>
      <p:sp>
        <p:nvSpPr>
          <p:cNvPr id="77" name="Tijdelijke aanduiding voor tekst 38">
            <a:extLst>
              <a:ext uri="{FF2B5EF4-FFF2-40B4-BE49-F238E27FC236}">
                <a16:creationId xmlns:a16="http://schemas.microsoft.com/office/drawing/2014/main" id="{B783AE82-9304-4D97-9641-7877BA1B7155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0566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feb</a:t>
            </a:r>
          </a:p>
        </p:txBody>
      </p:sp>
      <p:sp>
        <p:nvSpPr>
          <p:cNvPr id="78" name="Tijdelijke aanduiding voor tekst 38">
            <a:extLst>
              <a:ext uri="{FF2B5EF4-FFF2-40B4-BE49-F238E27FC236}">
                <a16:creationId xmlns:a16="http://schemas.microsoft.com/office/drawing/2014/main" id="{7DB650D2-ABA6-4D0C-A436-EBEB220574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4309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mrt</a:t>
            </a:r>
          </a:p>
        </p:txBody>
      </p:sp>
      <p:sp>
        <p:nvSpPr>
          <p:cNvPr id="79" name="Tijdelijke aanduiding voor tekst 38">
            <a:extLst>
              <a:ext uri="{FF2B5EF4-FFF2-40B4-BE49-F238E27FC236}">
                <a16:creationId xmlns:a16="http://schemas.microsoft.com/office/drawing/2014/main" id="{9AF9C4A8-9B3F-476A-95A5-4E522EEF2504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805185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apr</a:t>
            </a:r>
          </a:p>
        </p:txBody>
      </p:sp>
      <p:sp>
        <p:nvSpPr>
          <p:cNvPr id="80" name="Tijdelijke aanduiding voor tekst 38">
            <a:extLst>
              <a:ext uri="{FF2B5EF4-FFF2-40B4-BE49-F238E27FC236}">
                <a16:creationId xmlns:a16="http://schemas.microsoft.com/office/drawing/2014/main" id="{A798A2B0-846C-4ADB-9381-3AD6F967EFE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79462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mei</a:t>
            </a:r>
          </a:p>
        </p:txBody>
      </p:sp>
      <p:sp>
        <p:nvSpPr>
          <p:cNvPr id="81" name="Tijdelijke aanduiding voor tekst 38">
            <a:extLst>
              <a:ext uri="{FF2B5EF4-FFF2-40B4-BE49-F238E27FC236}">
                <a16:creationId xmlns:a16="http://schemas.microsoft.com/office/drawing/2014/main" id="{13E03CAB-FE4B-4F41-9A1F-5A281CF7702D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553740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jun</a:t>
            </a:r>
          </a:p>
        </p:txBody>
      </p:sp>
      <p:sp>
        <p:nvSpPr>
          <p:cNvPr id="82" name="Tijdelijke aanduiding voor tekst 38">
            <a:extLst>
              <a:ext uri="{FF2B5EF4-FFF2-40B4-BE49-F238E27FC236}">
                <a16:creationId xmlns:a16="http://schemas.microsoft.com/office/drawing/2014/main" id="{1C528E84-C793-4F93-9189-DACCC821773A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928018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jul</a:t>
            </a:r>
          </a:p>
        </p:txBody>
      </p:sp>
      <p:sp>
        <p:nvSpPr>
          <p:cNvPr id="83" name="Tijdelijke aanduiding voor tekst 38">
            <a:extLst>
              <a:ext uri="{FF2B5EF4-FFF2-40B4-BE49-F238E27FC236}">
                <a16:creationId xmlns:a16="http://schemas.microsoft.com/office/drawing/2014/main" id="{DF0910A1-C04A-4E5D-868D-5C3CBA977C6C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7302296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aug</a:t>
            </a:r>
          </a:p>
        </p:txBody>
      </p:sp>
      <p:sp>
        <p:nvSpPr>
          <p:cNvPr id="84" name="Tijdelijke aanduiding voor tekst 38">
            <a:extLst>
              <a:ext uri="{FF2B5EF4-FFF2-40B4-BE49-F238E27FC236}">
                <a16:creationId xmlns:a16="http://schemas.microsoft.com/office/drawing/2014/main" id="{7F79CA68-1B19-4CE2-BF1A-F2473B5B981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7676573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sep</a:t>
            </a:r>
          </a:p>
        </p:txBody>
      </p:sp>
      <p:sp>
        <p:nvSpPr>
          <p:cNvPr id="85" name="Tijdelijke aanduiding voor tekst 38">
            <a:extLst>
              <a:ext uri="{FF2B5EF4-FFF2-40B4-BE49-F238E27FC236}">
                <a16:creationId xmlns:a16="http://schemas.microsoft.com/office/drawing/2014/main" id="{C1D1927D-7780-49BB-8C4A-8E4B20F3F1AE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050851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okt</a:t>
            </a:r>
          </a:p>
        </p:txBody>
      </p:sp>
      <p:sp>
        <p:nvSpPr>
          <p:cNvPr id="86" name="Tijdelijke aanduiding voor tekst 38">
            <a:extLst>
              <a:ext uri="{FF2B5EF4-FFF2-40B4-BE49-F238E27FC236}">
                <a16:creationId xmlns:a16="http://schemas.microsoft.com/office/drawing/2014/main" id="{9BB1EF70-957E-441E-9C69-53308BAD24C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425129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nov</a:t>
            </a:r>
          </a:p>
        </p:txBody>
      </p:sp>
      <p:sp>
        <p:nvSpPr>
          <p:cNvPr id="88" name="Tijdelijke aanduiding voor tekst 38">
            <a:extLst>
              <a:ext uri="{FF2B5EF4-FFF2-40B4-BE49-F238E27FC236}">
                <a16:creationId xmlns:a16="http://schemas.microsoft.com/office/drawing/2014/main" id="{5377F123-0E3C-4A3C-8BB5-4FFC9183608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799407" y="3173776"/>
            <a:ext cx="333960" cy="173991"/>
          </a:xfrm>
        </p:spPr>
        <p:txBody>
          <a:bodyPr>
            <a:normAutofit/>
          </a:bodyPr>
          <a:lstStyle>
            <a:lvl1pPr algn="ctr">
              <a:defRPr sz="750" b="1"/>
            </a:lvl1pPr>
            <a:lvl4pPr>
              <a:defRPr sz="750"/>
            </a:lvl4pPr>
          </a:lstStyle>
          <a:p>
            <a:pPr lvl="0"/>
            <a:r>
              <a:rPr lang="nl-BE"/>
              <a:t>dec</a:t>
            </a:r>
          </a:p>
        </p:txBody>
      </p:sp>
      <p:cxnSp>
        <p:nvCxnSpPr>
          <p:cNvPr id="90" name="Rechte verbindingslijn met pijl 89">
            <a:extLst>
              <a:ext uri="{FF2B5EF4-FFF2-40B4-BE49-F238E27FC236}">
                <a16:creationId xmlns:a16="http://schemas.microsoft.com/office/drawing/2014/main" id="{AB50AF45-24E9-4EB5-9097-17DEABF08CEF}"/>
              </a:ext>
            </a:extLst>
          </p:cNvPr>
          <p:cNvCxnSpPr>
            <a:cxnSpLocks/>
          </p:cNvCxnSpPr>
          <p:nvPr userDrawn="1"/>
        </p:nvCxnSpPr>
        <p:spPr>
          <a:xfrm>
            <a:off x="206968" y="3508741"/>
            <a:ext cx="8937032" cy="27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3" name="Tijdelijke aanduiding voor tekst 92">
            <a:extLst>
              <a:ext uri="{FF2B5EF4-FFF2-40B4-BE49-F238E27FC236}">
                <a16:creationId xmlns:a16="http://schemas.microsoft.com/office/drawing/2014/main" id="{11533602-0534-4EE4-86B2-2D6AC0264F2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87204" y="3687025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sp>
        <p:nvSpPr>
          <p:cNvPr id="94" name="Tijdelijke aanduiding voor tekst 92">
            <a:extLst>
              <a:ext uri="{FF2B5EF4-FFF2-40B4-BE49-F238E27FC236}">
                <a16:creationId xmlns:a16="http://schemas.microsoft.com/office/drawing/2014/main" id="{B8C88B26-3701-406C-BCB4-1DAF260FEB9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4678242" y="3685331"/>
            <a:ext cx="708037" cy="264319"/>
          </a:xfrm>
        </p:spPr>
        <p:txBody>
          <a:bodyPr>
            <a:noAutofit/>
          </a:bodyPr>
          <a:lstStyle>
            <a:lvl1pPr algn="ctr">
              <a:defRPr sz="1500"/>
            </a:lvl1pPr>
          </a:lstStyle>
          <a:p>
            <a:pPr lvl="0"/>
            <a:r>
              <a:rPr lang="nl-BE"/>
              <a:t>jaar</a:t>
            </a:r>
          </a:p>
        </p:txBody>
      </p:sp>
      <p:grpSp>
        <p:nvGrpSpPr>
          <p:cNvPr id="95" name="Groep 94" title="Maandlijnen van tijdlijn">
            <a:extLst>
              <a:ext uri="{FF2B5EF4-FFF2-40B4-BE49-F238E27FC236}">
                <a16:creationId xmlns:a16="http://schemas.microsoft.com/office/drawing/2014/main" id="{A7CAADC8-904F-48EA-8453-9468E91D6AF6}"/>
              </a:ext>
            </a:extLst>
          </p:cNvPr>
          <p:cNvGrpSpPr/>
          <p:nvPr userDrawn="1"/>
        </p:nvGrpSpPr>
        <p:grpSpPr>
          <a:xfrm>
            <a:off x="357998" y="3447364"/>
            <a:ext cx="8579034" cy="136226"/>
            <a:chOff x="620712" y="3799174"/>
            <a:chExt cx="10856346" cy="154901"/>
          </a:xfrm>
        </p:grpSpPr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8BDE45B7-8119-49E6-B212-451B8402F84E}"/>
                </a:ext>
              </a:extLst>
            </p:cNvPr>
            <p:cNvCxnSpPr/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Rechte verbindingslijn 96">
              <a:extLst>
                <a:ext uri="{FF2B5EF4-FFF2-40B4-BE49-F238E27FC236}">
                  <a16:creationId xmlns:a16="http://schemas.microsoft.com/office/drawing/2014/main" id="{33FF2C69-2473-45CE-A53F-3010E0D03649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6A4DDD13-968E-4637-9615-D1329CE1F284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>
              <a:extLst>
                <a:ext uri="{FF2B5EF4-FFF2-40B4-BE49-F238E27FC236}">
                  <a16:creationId xmlns:a16="http://schemas.microsoft.com/office/drawing/2014/main" id="{CB399D3A-90B7-4D0D-9FC4-A64299BC00B4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>
              <a:extLst>
                <a:ext uri="{FF2B5EF4-FFF2-40B4-BE49-F238E27FC236}">
                  <a16:creationId xmlns:a16="http://schemas.microsoft.com/office/drawing/2014/main" id="{77043B2D-A206-4FB9-B7F8-EDA7594C2531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>
              <a:extLst>
                <a:ext uri="{FF2B5EF4-FFF2-40B4-BE49-F238E27FC236}">
                  <a16:creationId xmlns:a16="http://schemas.microsoft.com/office/drawing/2014/main" id="{D5C65EAC-6808-4A59-8D69-1EA1FB50C306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>
              <a:extLst>
                <a:ext uri="{FF2B5EF4-FFF2-40B4-BE49-F238E27FC236}">
                  <a16:creationId xmlns:a16="http://schemas.microsoft.com/office/drawing/2014/main" id="{A8F8BB0E-271F-4EC8-8EED-9896E45486CB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E63036B4-5878-44BC-AC6D-875BC4CD0284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14CABA9C-F6A9-402D-85FF-5A6126451078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>
              <a:extLst>
                <a:ext uri="{FF2B5EF4-FFF2-40B4-BE49-F238E27FC236}">
                  <a16:creationId xmlns:a16="http://schemas.microsoft.com/office/drawing/2014/main" id="{10A8BF00-F3DC-4AEF-A36C-6591C12A915E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4F117B4E-1E52-440A-B7F6-B778345F6584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924057D0-7B23-49D6-9608-E6F16D96D622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>
              <a:extLst>
                <a:ext uri="{FF2B5EF4-FFF2-40B4-BE49-F238E27FC236}">
                  <a16:creationId xmlns:a16="http://schemas.microsoft.com/office/drawing/2014/main" id="{2E6DC1B6-45B8-4408-AB37-273905DA3647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>
              <a:extLst>
                <a:ext uri="{FF2B5EF4-FFF2-40B4-BE49-F238E27FC236}">
                  <a16:creationId xmlns:a16="http://schemas.microsoft.com/office/drawing/2014/main" id="{A8E302AF-114F-47C1-95C9-5D335462DF34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>
              <a:extLst>
                <a:ext uri="{FF2B5EF4-FFF2-40B4-BE49-F238E27FC236}">
                  <a16:creationId xmlns:a16="http://schemas.microsoft.com/office/drawing/2014/main" id="{EE00CBE2-9115-4A97-95B7-319CCD3AF686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>
              <a:extLst>
                <a:ext uri="{FF2B5EF4-FFF2-40B4-BE49-F238E27FC236}">
                  <a16:creationId xmlns:a16="http://schemas.microsoft.com/office/drawing/2014/main" id="{A63A34B4-26C7-4C37-B923-7AA522FF311D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>
              <a:extLst>
                <a:ext uri="{FF2B5EF4-FFF2-40B4-BE49-F238E27FC236}">
                  <a16:creationId xmlns:a16="http://schemas.microsoft.com/office/drawing/2014/main" id="{4035CFDE-E465-4E07-9D9A-51F3FB1C3BCD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chte verbindingslijn 112">
              <a:extLst>
                <a:ext uri="{FF2B5EF4-FFF2-40B4-BE49-F238E27FC236}">
                  <a16:creationId xmlns:a16="http://schemas.microsoft.com/office/drawing/2014/main" id="{DE698563-4D7B-493A-BD5E-621D743785EE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chte verbindingslijn 113">
              <a:extLst>
                <a:ext uri="{FF2B5EF4-FFF2-40B4-BE49-F238E27FC236}">
                  <a16:creationId xmlns:a16="http://schemas.microsoft.com/office/drawing/2014/main" id="{F6F15F0A-55D9-4D68-A223-A6886DC6E7DE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chte verbindingslijn 114">
              <a:extLst>
                <a:ext uri="{FF2B5EF4-FFF2-40B4-BE49-F238E27FC236}">
                  <a16:creationId xmlns:a16="http://schemas.microsoft.com/office/drawing/2014/main" id="{FF82399A-1631-41CB-9BBC-B611EBF61D98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chte verbindingslijn 115">
              <a:extLst>
                <a:ext uri="{FF2B5EF4-FFF2-40B4-BE49-F238E27FC236}">
                  <a16:creationId xmlns:a16="http://schemas.microsoft.com/office/drawing/2014/main" id="{79E3E073-51C4-454B-84C7-CF7AB24079BF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chte verbindingslijn 116">
              <a:extLst>
                <a:ext uri="{FF2B5EF4-FFF2-40B4-BE49-F238E27FC236}">
                  <a16:creationId xmlns:a16="http://schemas.microsoft.com/office/drawing/2014/main" id="{A51A760C-628D-4AD1-B6DC-B3D3825810C7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117">
              <a:extLst>
                <a:ext uri="{FF2B5EF4-FFF2-40B4-BE49-F238E27FC236}">
                  <a16:creationId xmlns:a16="http://schemas.microsoft.com/office/drawing/2014/main" id="{AE15CF89-E156-47A3-867F-7956CC69EA97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chte verbindingslijn 118">
              <a:extLst>
                <a:ext uri="{FF2B5EF4-FFF2-40B4-BE49-F238E27FC236}">
                  <a16:creationId xmlns:a16="http://schemas.microsoft.com/office/drawing/2014/main" id="{C3694648-29A4-449C-8E57-9D5FEC179DAE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ijdelijke aanduiding voor tekst 9">
            <a:extLst>
              <a:ext uri="{FF2B5EF4-FFF2-40B4-BE49-F238E27FC236}">
                <a16:creationId xmlns:a16="http://schemas.microsoft.com/office/drawing/2014/main" id="{021ACA3B-4B86-40D2-8567-D04EE3B2C6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62" name="Tijdelijke aanduiding voor tekst 3">
            <a:extLst>
              <a:ext uri="{FF2B5EF4-FFF2-40B4-BE49-F238E27FC236}">
                <a16:creationId xmlns:a16="http://schemas.microsoft.com/office/drawing/2014/main" id="{A29ABC88-0EF8-450F-913F-EB585B8B366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04358" y="4414567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178687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91" name="Tijdelijke aanduiding voor tekst 3">
            <a:extLst>
              <a:ext uri="{FF2B5EF4-FFF2-40B4-BE49-F238E27FC236}">
                <a16:creationId xmlns:a16="http://schemas.microsoft.com/office/drawing/2014/main" id="{980FF19F-4C66-40E4-9BAA-A6D847054D7B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923304" y="2469615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164534"/>
              <a:gd name="adj4" fmla="val 4966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0" name="Tijdelijke aanduiding voor tekst 3">
            <a:extLst>
              <a:ext uri="{FF2B5EF4-FFF2-40B4-BE49-F238E27FC236}">
                <a16:creationId xmlns:a16="http://schemas.microsoft.com/office/drawing/2014/main" id="{7EEEFEA1-DAC9-4EED-AF30-852F5B046843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3046452" y="1483437"/>
            <a:ext cx="1345406" cy="421481"/>
          </a:xfrm>
          <a:prstGeom prst="borderCallout1">
            <a:avLst>
              <a:gd name="adj1" fmla="val 109419"/>
              <a:gd name="adj2" fmla="val 49881"/>
              <a:gd name="adj3" fmla="val 398432"/>
              <a:gd name="adj4" fmla="val 49929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  <p:sp>
        <p:nvSpPr>
          <p:cNvPr id="122" name="Tijdelijke aanduiding voor tekst 3">
            <a:extLst>
              <a:ext uri="{FF2B5EF4-FFF2-40B4-BE49-F238E27FC236}">
                <a16:creationId xmlns:a16="http://schemas.microsoft.com/office/drawing/2014/main" id="{357B9E2D-A6B3-4383-9982-B14737BD23BD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1923304" y="3914596"/>
            <a:ext cx="1345406" cy="421481"/>
          </a:xfrm>
          <a:prstGeom prst="borderCallout1">
            <a:avLst>
              <a:gd name="adj1" fmla="val -9224"/>
              <a:gd name="adj2" fmla="val 50147"/>
              <a:gd name="adj3" fmla="val -59195"/>
              <a:gd name="adj4" fmla="val 50194"/>
            </a:avLst>
          </a:prstGeom>
          <a:solidFill>
            <a:schemeClr val="accent4"/>
          </a:solidFill>
          <a:ln w="25400">
            <a:solidFill>
              <a:schemeClr val="accent4"/>
            </a:solidFill>
            <a:tailEnd type="triangle" w="lg" len="lg"/>
          </a:ln>
        </p:spPr>
        <p:txBody>
          <a:bodyPr tIns="36000" rtlCol="0" anchor="t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nl-NL" noProof="0"/>
              <a:t>Titel item lijn</a:t>
            </a:r>
          </a:p>
        </p:txBody>
      </p:sp>
    </p:spTree>
    <p:extLst>
      <p:ext uri="{BB962C8B-B14F-4D97-AF65-F5344CB8AC3E}">
        <p14:creationId xmlns:p14="http://schemas.microsoft.com/office/powerpoint/2010/main" val="252271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>
            <a:extLst>
              <a:ext uri="{FF2B5EF4-FFF2-40B4-BE49-F238E27FC236}">
                <a16:creationId xmlns:a16="http://schemas.microsoft.com/office/drawing/2014/main" id="{DB962CC7-22F4-4B97-8F7A-432C84F78205}"/>
              </a:ext>
            </a:extLst>
          </p:cNvPr>
          <p:cNvPicPr/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63" t="1399" r="6439" b="3435"/>
          <a:stretch>
            <a:fillRect/>
          </a:stretch>
        </p:blipFill>
        <p:spPr>
          <a:xfrm>
            <a:off x="1" y="-23263"/>
            <a:ext cx="9143999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5C4B4E7-29A5-4D21-BAB1-4903AD7D4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afbeelding 4">
            <a:extLst>
              <a:ext uri="{FF2B5EF4-FFF2-40B4-BE49-F238E27FC236}">
                <a16:creationId xmlns:a16="http://schemas.microsoft.com/office/drawing/2014/main" id="{B8CE9CF7-7108-4FD5-B262-BF0DA45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0206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7" name="Tijdelijke aanduiding voor tekst 12">
            <a:extLst>
              <a:ext uri="{FF2B5EF4-FFF2-40B4-BE49-F238E27FC236}">
                <a16:creationId xmlns:a16="http://schemas.microsoft.com/office/drawing/2014/main" id="{E6C7248D-8CF0-4282-A4F6-037171CC5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18" name="Tijdelijke aanduiding voor tekst 14">
            <a:extLst>
              <a:ext uri="{FF2B5EF4-FFF2-40B4-BE49-F238E27FC236}">
                <a16:creationId xmlns:a16="http://schemas.microsoft.com/office/drawing/2014/main" id="{8423D5C9-344D-4A8C-BEFD-E77AFB4F00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206" y="1515687"/>
            <a:ext cx="1808163" cy="324075"/>
          </a:xfrm>
        </p:spPr>
        <p:txBody>
          <a:bodyPr>
            <a:normAutofit/>
          </a:bodyPr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19" name="Tijdelijke aanduiding voor afbeelding 4">
            <a:extLst>
              <a:ext uri="{FF2B5EF4-FFF2-40B4-BE49-F238E27FC236}">
                <a16:creationId xmlns:a16="http://schemas.microsoft.com/office/drawing/2014/main" id="{E19C59EC-55A7-46F2-9BBA-3CBA70A94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89406" y="1839763"/>
            <a:ext cx="1808162" cy="2034494"/>
          </a:xfrm>
          <a:ln w="12700" cap="sq">
            <a:noFill/>
            <a:round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0" name="Tijdelijke aanduiding voor tekst 12">
            <a:extLst>
              <a:ext uri="{FF2B5EF4-FFF2-40B4-BE49-F238E27FC236}">
                <a16:creationId xmlns:a16="http://schemas.microsoft.com/office/drawing/2014/main" id="{8E50422C-46C0-4060-AE2B-C2875FD9F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89406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1" name="Tijdelijke aanduiding voor tekst 14">
            <a:extLst>
              <a:ext uri="{FF2B5EF4-FFF2-40B4-BE49-F238E27FC236}">
                <a16:creationId xmlns:a16="http://schemas.microsoft.com/office/drawing/2014/main" id="{97A0DC2F-301A-4571-AC89-D1D43F777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89406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7334CCB8-0687-4DCF-8FC6-27A90E27A0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786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3" name="Tijdelijke aanduiding voor tekst 12">
            <a:extLst>
              <a:ext uri="{FF2B5EF4-FFF2-40B4-BE49-F238E27FC236}">
                <a16:creationId xmlns:a16="http://schemas.microsoft.com/office/drawing/2014/main" id="{534159E6-F05A-447A-AC89-843C29DDC4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786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4" name="Tijdelijke aanduiding voor tekst 14">
            <a:extLst>
              <a:ext uri="{FF2B5EF4-FFF2-40B4-BE49-F238E27FC236}">
                <a16:creationId xmlns:a16="http://schemas.microsoft.com/office/drawing/2014/main" id="{92FFC08C-5508-4AFB-8601-62122951F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8604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5" name="Tijdelijke aanduiding voor afbeelding 4">
            <a:extLst>
              <a:ext uri="{FF2B5EF4-FFF2-40B4-BE49-F238E27FC236}">
                <a16:creationId xmlns:a16="http://schemas.microsoft.com/office/drawing/2014/main" id="{73BD6EAF-136F-45CF-BAF7-EE9F1A9D051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67805" y="1839763"/>
            <a:ext cx="1808162" cy="2034494"/>
          </a:xfrm>
          <a:ln w="12700">
            <a:noFill/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26" name="Tijdelijke aanduiding voor tekst 12">
            <a:extLst>
              <a:ext uri="{FF2B5EF4-FFF2-40B4-BE49-F238E27FC236}">
                <a16:creationId xmlns:a16="http://schemas.microsoft.com/office/drawing/2014/main" id="{E4404208-F45F-4F80-B589-1ECB7E4010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67805" y="4002843"/>
            <a:ext cx="1808162" cy="547675"/>
          </a:xfrm>
          <a:solidFill>
            <a:schemeClr val="accent1"/>
          </a:solidFill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nl-NL"/>
              <a:t>Beschrijving</a:t>
            </a:r>
          </a:p>
        </p:txBody>
      </p:sp>
      <p:sp>
        <p:nvSpPr>
          <p:cNvPr id="27" name="Tijdelijke aanduiding voor tekst 14">
            <a:extLst>
              <a:ext uri="{FF2B5EF4-FFF2-40B4-BE49-F238E27FC236}">
                <a16:creationId xmlns:a16="http://schemas.microsoft.com/office/drawing/2014/main" id="{00215735-84C6-4FBB-8E1B-DB9F5787CE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67803" y="1515687"/>
            <a:ext cx="1808163" cy="324075"/>
          </a:xfrm>
        </p:spPr>
        <p:txBody>
          <a:bodyPr/>
          <a:lstStyle>
            <a:lvl1pPr algn="ctr">
              <a:defRPr sz="1500" b="1">
                <a:solidFill>
                  <a:schemeClr val="accent4"/>
                </a:solidFill>
              </a:defRPr>
            </a:lvl1pPr>
            <a:lvl2pPr marL="287993" indent="0">
              <a:buNone/>
              <a:defRPr/>
            </a:lvl2pPr>
          </a:lstStyle>
          <a:p>
            <a:pPr lvl="0"/>
            <a:r>
              <a:rPr lang="nl-NL"/>
              <a:t>Titel</a:t>
            </a:r>
          </a:p>
        </p:txBody>
      </p:sp>
      <p:sp>
        <p:nvSpPr>
          <p:cNvPr id="28" name="Tijdelijke aanduiding voor tekst 9">
            <a:extLst>
              <a:ext uri="{FF2B5EF4-FFF2-40B4-BE49-F238E27FC236}">
                <a16:creationId xmlns:a16="http://schemas.microsoft.com/office/drawing/2014/main" id="{7A2E56C2-3B25-4C18-8EDD-DDE7C0ED53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</p:spTree>
    <p:extLst>
      <p:ext uri="{BB962C8B-B14F-4D97-AF65-F5344CB8AC3E}">
        <p14:creationId xmlns:p14="http://schemas.microsoft.com/office/powerpoint/2010/main" val="6334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ppen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Tijdelijke aanduiding voor SmartArt 7">
            <a:extLst>
              <a:ext uri="{FF2B5EF4-FFF2-40B4-BE49-F238E27FC236}">
                <a16:creationId xmlns:a16="http://schemas.microsoft.com/office/drawing/2014/main" id="{6606E614-68FA-4940-96B9-FF1EC025281B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96756" y="1544637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0" name="Tijdelijke aanduiding voor SmartArt 7">
            <a:extLst>
              <a:ext uri="{FF2B5EF4-FFF2-40B4-BE49-F238E27FC236}">
                <a16:creationId xmlns:a16="http://schemas.microsoft.com/office/drawing/2014/main" id="{9123AE56-F6FF-4E82-854F-0B1C87D769C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2702666" y="1544636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1" name="Tijdelijke aanduiding voor SmartArt 7">
            <a:extLst>
              <a:ext uri="{FF2B5EF4-FFF2-40B4-BE49-F238E27FC236}">
                <a16:creationId xmlns:a16="http://schemas.microsoft.com/office/drawing/2014/main" id="{1F554A6C-5F84-46F9-86E5-F7F900272FA2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4808577" y="1544635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2" name="Tijdelijke aanduiding voor SmartArt 7">
            <a:extLst>
              <a:ext uri="{FF2B5EF4-FFF2-40B4-BE49-F238E27FC236}">
                <a16:creationId xmlns:a16="http://schemas.microsoft.com/office/drawing/2014/main" id="{852C178A-F6B4-4FA5-8D8C-2F92F24C5912}"/>
              </a:ext>
            </a:extLst>
          </p:cNvPr>
          <p:cNvSpPr>
            <a:spLocks noGrp="1"/>
          </p:cNvSpPr>
          <p:nvPr>
            <p:ph type="dgm" sz="quarter" idx="17"/>
          </p:nvPr>
        </p:nvSpPr>
        <p:spPr>
          <a:xfrm>
            <a:off x="6914489" y="1544634"/>
            <a:ext cx="1883292" cy="1674310"/>
          </a:xfrm>
        </p:spPr>
        <p:txBody>
          <a:bodyPr/>
          <a:lstStyle/>
          <a:p>
            <a:r>
              <a:rPr lang="nl-NL"/>
              <a:t>Klik op het pictogram om een SmartArt-graphic toe te voegen</a:t>
            </a:r>
            <a:endParaRPr lang="nl-BE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3C1FA0C0-E371-4595-8FD5-C89E30572E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6756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5" name="Tijdelijke aanduiding voor tekst 13">
            <a:extLst>
              <a:ext uri="{FF2B5EF4-FFF2-40B4-BE49-F238E27FC236}">
                <a16:creationId xmlns:a16="http://schemas.microsoft.com/office/drawing/2014/main" id="{563F2F40-62FB-4717-A7EF-C75E53C200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02390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6" name="Tijdelijke aanduiding voor tekst 13">
            <a:extLst>
              <a:ext uri="{FF2B5EF4-FFF2-40B4-BE49-F238E27FC236}">
                <a16:creationId xmlns:a16="http://schemas.microsoft.com/office/drawing/2014/main" id="{6D399A35-1204-46F6-9E30-3E96BDAFF1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8024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7" name="Tijdelijke aanduiding voor tekst 13">
            <a:extLst>
              <a:ext uri="{FF2B5EF4-FFF2-40B4-BE49-F238E27FC236}">
                <a16:creationId xmlns:a16="http://schemas.microsoft.com/office/drawing/2014/main" id="{AFD76959-1537-4BE1-99BC-35DD3D89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13658" y="3306167"/>
            <a:ext cx="1883569" cy="348478"/>
          </a:xfrm>
        </p:spPr>
        <p:txBody>
          <a:bodyPr anchor="ctr">
            <a:normAutofit/>
          </a:bodyPr>
          <a:lstStyle>
            <a:lvl1pPr algn="ctr"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nl-BE"/>
              <a:t>Stap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D526378-51B4-40C3-B48E-C2077020B8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756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3" name="Tijdelijke aanduiding voor tekst 18">
            <a:extLst>
              <a:ext uri="{FF2B5EF4-FFF2-40B4-BE49-F238E27FC236}">
                <a16:creationId xmlns:a16="http://schemas.microsoft.com/office/drawing/2014/main" id="{A8581B78-049D-4170-BF69-24D2FA5C5A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98281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4" name="Tijdelijke aanduiding voor tekst 18">
            <a:extLst>
              <a:ext uri="{FF2B5EF4-FFF2-40B4-BE49-F238E27FC236}">
                <a16:creationId xmlns:a16="http://schemas.microsoft.com/office/drawing/2014/main" id="{6768F3EE-41ED-45DE-BE9C-497205477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8024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5" name="Tijdelijke aanduiding voor tekst 18">
            <a:extLst>
              <a:ext uri="{FF2B5EF4-FFF2-40B4-BE49-F238E27FC236}">
                <a16:creationId xmlns:a16="http://schemas.microsoft.com/office/drawing/2014/main" id="{20F4AA97-0FB5-403B-88B6-5360EEBF4A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09549" y="3741865"/>
            <a:ext cx="1883569" cy="111502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Beschrijving</a:t>
            </a:r>
            <a:endParaRPr lang="nl-BE"/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6A7E79D6-FDC8-4E54-A438-8CCA927AA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5276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7" name="Tijdelijke aanduiding voor tekst 9">
            <a:extLst>
              <a:ext uri="{FF2B5EF4-FFF2-40B4-BE49-F238E27FC236}">
                <a16:creationId xmlns:a16="http://schemas.microsoft.com/office/drawing/2014/main" id="{853AADD6-E4C6-4009-8DF2-D7F9DE4AF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1" y="931163"/>
            <a:ext cx="7886699" cy="348478"/>
          </a:xfrm>
        </p:spPr>
        <p:txBody>
          <a:bodyPr anchor="ctr"/>
          <a:lstStyle>
            <a:lvl1pPr>
              <a:defRPr sz="1800" b="1" cap="all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nl-BE"/>
              <a:t>TUSSENTITEL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73E50-7B16-463E-993C-D92A71A9F9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953" y="1214831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FD12FDA0-6BA0-43B7-8AB2-38FA0AF87C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76696" y="1213450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6FDD6301-BBE9-473F-9107-CAA1912916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6439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5CF3AE65-94BA-4E1A-B700-B6DA841791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00014" y="1219488"/>
            <a:ext cx="659606" cy="659606"/>
          </a:xfrm>
          <a:prstGeom prst="ellipse">
            <a:avLst/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nl-BE" sz="1200"/>
              <a:t>Icon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263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fd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Afbeelding 2" descr="Afbeelding met persoon, buiten, foto, groep&#10;&#10;Beschrijving is gegenereerd met zeer hoge betrouwbaarheid">
            <a:extLst>
              <a:ext uri="{FF2B5EF4-FFF2-40B4-BE49-F238E27FC236}">
                <a16:creationId xmlns:a16="http://schemas.microsoft.com/office/drawing/2014/main" id="{BE14429E-9135-413F-BB5A-AC9A788DC7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64" name="Rechthoek 63">
            <a:extLst>
              <a:ext uri="{FF2B5EF4-FFF2-40B4-BE49-F238E27FC236}">
                <a16:creationId xmlns:a16="http://schemas.microsoft.com/office/drawing/2014/main" id="{D8FC7F0A-0DBB-410D-B493-957D6B14E243}"/>
              </a:ext>
            </a:extLst>
          </p:cNvPr>
          <p:cNvSpPr/>
          <p:nvPr userDrawn="1"/>
        </p:nvSpPr>
        <p:spPr>
          <a:xfrm>
            <a:off x="2280684" y="3014330"/>
            <a:ext cx="6863316" cy="1522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0A5BF-595C-4B57-96AD-9E5B41A7063E}"/>
              </a:ext>
            </a:extLst>
          </p:cNvPr>
          <p:cNvSpPr txBox="1"/>
          <p:nvPr userDrawn="1"/>
        </p:nvSpPr>
        <p:spPr>
          <a:xfrm>
            <a:off x="2423160" y="3206011"/>
            <a:ext cx="6364224" cy="11090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Trefdag</a:t>
            </a: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Digitaal </a:t>
            </a:r>
            <a:r>
              <a:rPr kumimoji="0" lang="nl-NL" sz="3300" b="1" i="0" u="none" strike="noStrike" kern="1200" cap="none" spc="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vlaanderen</a:t>
            </a:r>
            <a:endParaRPr kumimoji="0" lang="nl-NL" sz="33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33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#TDV2021 – &lt;nog te bepalen&gt;</a:t>
            </a:r>
          </a:p>
        </p:txBody>
      </p:sp>
    </p:spTree>
    <p:extLst>
      <p:ext uri="{BB962C8B-B14F-4D97-AF65-F5344CB8AC3E}">
        <p14:creationId xmlns:p14="http://schemas.microsoft.com/office/powerpoint/2010/main" val="35018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9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129999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257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F87C94-1E5B-47AA-B5FF-FDB40D5C36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779DA2-CC16-48C0-949E-FB656E682DB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6350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5587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9727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1189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6100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8202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accent5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r>
              <a:rPr lang="nl-BE" kern="120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3A93BCF5-A822-4033-88D0-CE017647B4F5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8120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6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8932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A6F8242-4BB9-4292-937E-562A121F54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3E8BA1A-D532-4BB0-95AC-828E6AD91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51180"/>
          <a:stretch/>
        </p:blipFill>
        <p:spPr>
          <a:xfrm>
            <a:off x="0" y="2632473"/>
            <a:ext cx="4309081" cy="25110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A03052-2DBD-45CD-8AA4-36802A11A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139" b="29877"/>
          <a:stretch/>
        </p:blipFill>
        <p:spPr>
          <a:xfrm rot="10800000">
            <a:off x="4834921" y="0"/>
            <a:ext cx="4309079" cy="36068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88B7EA4-D0C8-4CD4-BFFC-71BE0A5A16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13" b="16223"/>
          <a:stretch/>
        </p:blipFill>
        <p:spPr>
          <a:xfrm rot="16200000">
            <a:off x="6514498" y="2513995"/>
            <a:ext cx="949928" cy="430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70177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D8CF-CC50-45AF-B893-788C9B5C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F5ED4-3321-43A2-BF8F-CC9F5E7C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9614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6B28-74B1-4F52-849F-4513B32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A7C6B-8B0F-4AD6-AA84-F354571E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BD542-D6E5-405E-A8FD-3237DD40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54477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9A7E-1032-436E-9F71-B93878F4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F41FB-FBC7-4B45-BB62-7FFB3761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04735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BC5B-CF5F-4F8C-BEA1-FC5F52EC1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E0626-8A08-4071-87E4-EED8E8A2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BCCF1-8FCF-4954-841C-43BDDE64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C68D71-CCBC-4DD4-B206-E42106D07D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68891C-828A-4DB5-B4B5-38076DFA3B2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03728"/>
            <a:ext cx="2774950" cy="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39BA7C7A-819C-4BED-A6A2-346B3180C1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9162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A5F2-C20F-48CD-B3EC-F35C10A6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9C4C-C84B-46D5-8B77-9B5C3B92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D97BA-7BBB-47F2-9790-0583C8D41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2980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50040-D1DC-43C9-878C-3EB5B5D5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A94-9617-4146-9325-AC19BA83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3FD32-71D0-4681-82CF-AA49431A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33377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5008-2B77-4B5C-9D76-9CB4C19FD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C3D5A-9068-4598-BBB8-9C5EF4AB1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AA334-072A-45CA-A31F-CBA3BE340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AA62D-2053-4986-8911-AFF0F9ABE5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9279-DE26-4013-A7D6-7BBDC1945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451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4DA17-97DD-4E0B-BBD4-30C5B580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757E49-B1DA-4769-B1F6-EAD0D85E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D28B2-4D01-4F8B-BC6D-F284E62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56832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8542-7177-47D4-A03D-FAD8A9F1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D0216-A650-4C2D-97A8-108271D4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4C747-7DED-4CEF-9C8A-5178A125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D754-E594-4BD6-B086-1D871DE90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40089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C3AFD-877F-46F5-85F8-F1897CDD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9C332-6AE6-4DDD-808A-B0C1F1B0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CCC55-E3D8-4C6F-BBBF-E6E534EC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76402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D85-F79C-4DB3-8BC2-B0A5587A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D9B68-1F19-42A0-BF4A-AAB4D97F8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6768" cy="359013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448F8-DFC3-4173-89CA-C5A131FAB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78765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08B59-8EB2-4E61-91FF-A23996DF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6B842-4926-4521-87C9-6BA723E2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31CB4-2170-4762-9447-6851D47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761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D7574-D5C0-450E-9FD7-EE94BB226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29843-8BBE-4F31-A779-81DBD546B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21150" y="577850"/>
            <a:ext cx="3975101" cy="3420269"/>
          </a:xfrm>
          <a:noFill/>
          <a:ln>
            <a:noFill/>
          </a:ln>
          <a:effectLst>
            <a:outerShdw dist="381000" dir="2700000" algn="tl" rotWithShape="0">
              <a:schemeClr val="tx2"/>
            </a:outerShdw>
          </a:effectLst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22698-3703-4ACD-BAC2-DCE64ED4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C9371-0967-4736-BD9E-06397624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/>
              <a:t>20.08.21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923DA-D423-4EC0-99E1-BC1D02C9C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0468-A184-4BFC-965A-AC8C46104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3BCF5-A822-4033-88D0-CE017647B4F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48324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81F6-020B-4130-9258-78653AA23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841772"/>
            <a:ext cx="5981700" cy="1790700"/>
          </a:xfrm>
          <a:ln>
            <a:noFill/>
          </a:ln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7778-6D79-4DF6-A6C4-F669A2F95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9" y="2701528"/>
            <a:ext cx="5981700" cy="1241822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chemeClr val="bg2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FEAA23-DDAF-4ECF-8706-562D6DF86456}"/>
              </a:ext>
            </a:extLst>
          </p:cNvPr>
          <p:cNvCxnSpPr>
            <a:cxnSpLocks/>
          </p:cNvCxnSpPr>
          <p:nvPr userDrawn="1"/>
        </p:nvCxnSpPr>
        <p:spPr>
          <a:xfrm>
            <a:off x="1327150" y="1371600"/>
            <a:ext cx="0" cy="3771900"/>
          </a:xfrm>
          <a:prstGeom prst="line">
            <a:avLst/>
          </a:prstGeom>
          <a:ln w="508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1BDACAD1-6D81-4C4C-A2D4-CDF9E180DD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2615327" cy="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28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image" Target="../media/image28.svg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21224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53" r:id="rId8"/>
    <p:sldLayoutId id="2147483726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09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58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59" r:id="rId14"/>
    <p:sldLayoutId id="2147483760" r:id="rId15"/>
    <p:sldLayoutId id="2147483761" r:id="rId16"/>
    <p:sldLayoutId id="2147483784" r:id="rId17"/>
    <p:sldLayoutId id="2147483785" r:id="rId18"/>
    <p:sldLayoutId id="2147483786" r:id="rId19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69057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33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4767263"/>
            <a:ext cx="2133600" cy="30777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85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18" r:id="rId3"/>
    <p:sldLayoutId id="2147483719" r:id="rId4"/>
    <p:sldLayoutId id="2147483720" r:id="rId5"/>
    <p:sldLayoutId id="2147483721" r:id="rId6"/>
    <p:sldLayoutId id="2147483723" r:id="rId7"/>
    <p:sldLayoutId id="2147483724" r:id="rId8"/>
  </p:sldLayoutIdLst>
  <p:transition spd="med"/>
  <p:hf hdr="0" ftr="0" dt="0"/>
  <p:txStyles>
    <p:titleStyle>
      <a:lvl1pPr>
        <a:defRPr sz="33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33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33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33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33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33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33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33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33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257175" indent="-257175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587828" indent="-244928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914400" indent="-22860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303020" indent="-274320">
        <a:spcBef>
          <a:spcPts val="525"/>
        </a:spcBef>
        <a:buSzPct val="100000"/>
        <a:buFont typeface="Arial"/>
        <a:buChar char="–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1645920" indent="-274320">
        <a:spcBef>
          <a:spcPts val="525"/>
        </a:spcBef>
        <a:buSzPct val="100000"/>
        <a:buFont typeface="Arial"/>
        <a:buChar char="»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19888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2331720" indent="-274320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26746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3017519" indent="-274319">
        <a:spcBef>
          <a:spcPts val="525"/>
        </a:spcBef>
        <a:buSzPct val="100000"/>
        <a:buFont typeface="Arial"/>
        <a:buChar char="•"/>
        <a:defRPr sz="24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3429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685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0287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17145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057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24003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5609" y="4856892"/>
            <a:ext cx="15476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BE"/>
              <a:t>Digitaal Vlaanderen \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5350" y="4856893"/>
            <a:ext cx="6286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6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64" r:id="rId6"/>
    <p:sldLayoutId id="2147483665" r:id="rId7"/>
    <p:sldLayoutId id="2147483650" r:id="rId8"/>
    <p:sldLayoutId id="2147483669" r:id="rId9"/>
    <p:sldLayoutId id="2147483674" r:id="rId10"/>
    <p:sldLayoutId id="2147483666" r:id="rId11"/>
    <p:sldLayoutId id="2147483668" r:id="rId12"/>
    <p:sldLayoutId id="2147483676" r:id="rId13"/>
    <p:sldLayoutId id="2147483677" r:id="rId14"/>
    <p:sldLayoutId id="2147483678" r:id="rId15"/>
    <p:sldLayoutId id="2147483651" r:id="rId16"/>
    <p:sldLayoutId id="2147483671" r:id="rId17"/>
    <p:sldLayoutId id="2147483670" r:id="rId18"/>
    <p:sldLayoutId id="2147483667" r:id="rId19"/>
    <p:sldLayoutId id="2147483673" r:id="rId20"/>
    <p:sldLayoutId id="2147483672" r:id="rId21"/>
    <p:sldLayoutId id="214748367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60000"/>
        <a:buFont typeface="Wingdings" panose="05000000000000000000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60000"/>
        <a:buFont typeface="Wingdings" panose="05000000000000000000" pitchFamily="2" charset="2"/>
        <a:buChar char="p"/>
        <a:defRPr sz="15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61722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n"/>
        <a:defRPr sz="1350" kern="1200">
          <a:solidFill>
            <a:schemeClr val="accent6"/>
          </a:solidFill>
          <a:latin typeface="+mn-lt"/>
          <a:ea typeface="+mn-ea"/>
          <a:cs typeface="+mn-cs"/>
        </a:defRPr>
      </a:lvl4pPr>
      <a:lvl5pPr marL="82296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6"/>
        </a:buClr>
        <a:buSzPct val="60000"/>
        <a:buFont typeface="Wingdings" panose="05000000000000000000" pitchFamily="2" charset="2"/>
        <a:buChar char=""/>
        <a:defRPr sz="1200" b="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26.02.25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8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26.02.25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516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E7B2537-7D3A-437D-82B8-DC2DDA076D7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466"/>
            <a:ext cx="548640" cy="54864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AE753531-74F9-46DB-8226-2C37E7D3FBBB}" type="datetime3">
              <a:rPr lang="nl-BE" smtClean="0"/>
              <a:pPr/>
              <a:t>26.02.25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EDAD88-78F8-43C4-9AF1-FA54ECAE1AE2}" type="slidenum">
              <a:rPr lang="nl-BE" smtClean="0"/>
              <a:pPr/>
              <a:t>‹#›</a:t>
            </a:fld>
            <a:endParaRPr lang="nl-B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8B8C69-F25E-494C-A21B-E10A8020476C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96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D26B-B914-4EAC-9939-B47F6EF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798BA-32B7-4CA1-AFA2-6A8584CC9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123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D21A8-457C-4FDB-982B-D5550630C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25185" y="4767262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AE753531-74F9-46DB-8226-2C37E7D3FBBB}" type="datetime3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26.02.25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302D5-6185-4C20-ABA8-233BA23F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4767263"/>
            <a:ext cx="55245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0EE3-729E-4E77-8DE2-9A17D575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61607" y="4767263"/>
            <a:ext cx="53642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19EDAD88-78F8-43C4-9AF1-FA54ECAE1AE2}" type="slidenum">
              <a:rPr lang="nl-BE" kern="1200" smtClean="0">
                <a:solidFill>
                  <a:srgbClr val="FFFFFF">
                    <a:tint val="75000"/>
                  </a:srgbClr>
                </a:solidFill>
                <a:latin typeface="Open Sans"/>
                <a:ea typeface="+mn-ea"/>
                <a:cs typeface="+mn-cs"/>
              </a:rPr>
              <a:pPr defTabSz="685800">
                <a:buClrTx/>
                <a:defRPr/>
              </a:pPr>
              <a:t>‹#›</a:t>
            </a:fld>
            <a:endParaRPr lang="nl-BE" kern="1200">
              <a:solidFill>
                <a:srgbClr val="FFFFFF">
                  <a:tint val="75000"/>
                </a:srgbClr>
              </a:solidFill>
              <a:latin typeface="Open Sans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72EA197-7EA9-47D4-A571-0C33C8BFED8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5350" y="4492942"/>
            <a:ext cx="548640" cy="5486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2E5033-EAEA-FF45-BCF8-795059E125A0}"/>
              </a:ext>
            </a:extLst>
          </p:cNvPr>
          <p:cNvCxnSpPr>
            <a:cxnSpLocks/>
          </p:cNvCxnSpPr>
          <p:nvPr userDrawn="1"/>
        </p:nvCxnSpPr>
        <p:spPr>
          <a:xfrm>
            <a:off x="134432" y="-52180"/>
            <a:ext cx="0" cy="5255315"/>
          </a:xfrm>
          <a:prstGeom prst="line">
            <a:avLst/>
          </a:prstGeom>
          <a:ln w="3810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marc.bruyland@bosa.fgov.be" TargetMode="External"/><Relationship Id="rId13" Type="http://schemas.openxmlformats.org/officeDocument/2006/relationships/hyperlink" Target="mailto:alexandre.delalieu@cfwb.be" TargetMode="External"/><Relationship Id="rId3" Type="http://schemas.openxmlformats.org/officeDocument/2006/relationships/hyperlink" Target="mailto:eveline.vlassenroot@vlaanderen.be" TargetMode="External"/><Relationship Id="rId7" Type="http://schemas.openxmlformats.org/officeDocument/2006/relationships/hyperlink" Target="mailto:bart.hanssens@bosa.fgov.be" TargetMode="External"/><Relationship Id="rId12" Type="http://schemas.openxmlformats.org/officeDocument/2006/relationships/hyperlink" Target="mailto:eauquiere@paradigm.brussels" TargetMode="External"/><Relationship Id="rId17" Type="http://schemas.openxmlformats.org/officeDocument/2006/relationships/hyperlink" Target="mailto:rink.kruk@ngi.be" TargetMode="External"/><Relationship Id="rId2" Type="http://schemas.openxmlformats.org/officeDocument/2006/relationships/hyperlink" Target="mailto:raf.buyle@vlaanderen.be" TargetMode="External"/><Relationship Id="rId16" Type="http://schemas.openxmlformats.org/officeDocument/2006/relationships/hyperlink" Target="mailto:dominique.buecken@dgov.be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mailto:liesbet.dhondt@bosa.fgov.be" TargetMode="External"/><Relationship Id="rId11" Type="http://schemas.openxmlformats.org/officeDocument/2006/relationships/hyperlink" Target="mailto:thoogewys@paradigm.be" TargetMode="External"/><Relationship Id="rId5" Type="http://schemas.openxmlformats.org/officeDocument/2006/relationships/hyperlink" Target="mailto:andreas.nikolakopoulos@v-ict-or.be" TargetMode="External"/><Relationship Id="rId15" Type="http://schemas.openxmlformats.org/officeDocument/2006/relationships/hyperlink" Target="mailto:xavier.demarets@spw.wallonie.be" TargetMode="External"/><Relationship Id="rId10" Type="http://schemas.openxmlformats.org/officeDocument/2006/relationships/hyperlink" Target="mailto:bfricheteau@paradigm.brussels" TargetMode="External"/><Relationship Id="rId4" Type="http://schemas.openxmlformats.org/officeDocument/2006/relationships/hyperlink" Target="mailto:liesbeth.vanderhaegen@vlaanderen.be" TargetMode="External"/><Relationship Id="rId9" Type="http://schemas.openxmlformats.org/officeDocument/2006/relationships/hyperlink" Target="mailto:ahof@gob.brussels" TargetMode="External"/><Relationship Id="rId14" Type="http://schemas.openxmlformats.org/officeDocument/2006/relationships/hyperlink" Target="mailto:dominique.buffet@spw.wallonie.b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9.xml"/><Relationship Id="rId1" Type="http://schemas.openxmlformats.org/officeDocument/2006/relationships/themeOverride" Target="../theme/themeOverride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belgif/review/blob/master/Process/SigningCollabAgreement.md" TargetMode="Externa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0" y="-833384"/>
            <a:ext cx="9144000" cy="6830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2668167" y="1574220"/>
            <a:ext cx="4104456" cy="1836204"/>
          </a:xfrm>
          <a:prstGeom prst="rect">
            <a:avLst/>
          </a:prstGeom>
          <a:solidFill>
            <a:srgbClr val="1E64C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45720" rIns="34289" bIns="45720" anchor="b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 defTabSz="685800">
              <a:buClrTx/>
            </a:pPr>
            <a:r>
              <a:rPr lang="nl-BE" sz="4250" b="0" dirty="0">
                <a:solidFill>
                  <a:srgbClr val="FFFFFF"/>
                </a:solidFill>
                <a:latin typeface="FlandersArtSans-Bold"/>
              </a:rPr>
              <a:t>ICEG</a:t>
            </a:r>
          </a:p>
          <a:p>
            <a:pPr algn="ctr" defTabSz="685800">
              <a:buClrTx/>
            </a:pPr>
            <a:r>
              <a:rPr lang="en-US" sz="3450" b="0" dirty="0">
                <a:solidFill>
                  <a:srgbClr val="FFFFFF"/>
                </a:solidFill>
                <a:latin typeface="FlandersArtSans-Bold"/>
              </a:rPr>
              <a:t>REVIEW COMITE</a:t>
            </a:r>
          </a:p>
          <a:p>
            <a:pPr algn="ctr" defTabSz="685800">
              <a:buClrTx/>
            </a:pPr>
            <a:r>
              <a:rPr lang="en-US" sz="2550" b="0" dirty="0">
                <a:solidFill>
                  <a:srgbClr val="FFFFFF"/>
                </a:solidFill>
                <a:latin typeface="FlandersArtSans-Bold"/>
              </a:rPr>
              <a:t>11/12/2024</a:t>
            </a:r>
            <a:endParaRPr lang="en-US" sz="1050" b="0" dirty="0">
              <a:solidFill>
                <a:srgbClr val="FFFFFF"/>
              </a:solidFill>
            </a:endParaRPr>
          </a:p>
          <a:p>
            <a:pPr defTabSz="685800">
              <a:buClrTx/>
            </a:pPr>
            <a:endParaRPr lang="en-US" sz="1050" b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980DF-2151-30F7-A18B-AE17497C5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0A493-EE06-8F15-EB25-FE05397E5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00" y="262200"/>
            <a:ext cx="8145000" cy="837000"/>
          </a:xfrm>
        </p:spPr>
        <p:txBody>
          <a:bodyPr/>
          <a:lstStyle/>
          <a:p>
            <a:r>
              <a:rPr lang="en-US" dirty="0"/>
              <a:t>ICEG Review </a:t>
            </a:r>
            <a:r>
              <a:rPr lang="en-US" dirty="0" err="1"/>
              <a:t>Comite</a:t>
            </a:r>
            <a:r>
              <a:rPr lang="en-US" dirty="0"/>
              <a:t> 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F7AFF-B022-1A07-21D9-D9230CE9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096394"/>
            <a:ext cx="4034564" cy="3094006"/>
          </a:xfrm>
        </p:spPr>
        <p:txBody>
          <a:bodyPr/>
          <a:lstStyle/>
          <a:p>
            <a:pPr marL="285750" indent="-285750"/>
            <a:r>
              <a:rPr lang="en-US" sz="1200" b="1" dirty="0">
                <a:solidFill>
                  <a:srgbClr val="1F2328"/>
                </a:solidFill>
                <a:ea typeface="Calibri"/>
                <a:cs typeface="Calibri"/>
              </a:rPr>
              <a:t>Vlaanderen: 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2"/>
              </a:rPr>
              <a:t>raf.buyle@vlaanderen.be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3"/>
              </a:rPr>
              <a:t>eveline.vlassenroot@vlaanderen.be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4"/>
              </a:rPr>
              <a:t>liesbeth.vanderhaegen@vlaanderen.be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ea typeface="Calibri"/>
              <a:cs typeface="Calibri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5"/>
              </a:rPr>
              <a:t>andreas.nikolakopoulos@v-ict-or.be</a:t>
            </a:r>
            <a:endParaRPr lang="en-US"/>
          </a:p>
          <a:p>
            <a:pPr marL="285750" indent="-285750"/>
            <a:r>
              <a:rPr lang="en-US" sz="1200" b="1" dirty="0">
                <a:solidFill>
                  <a:srgbClr val="1F2328"/>
                </a:solidFill>
                <a:ea typeface="Calibri"/>
                <a:cs typeface="Calibri"/>
              </a:rPr>
              <a:t>BOSA : </a:t>
            </a:r>
            <a:endParaRPr lang="en-US" b="1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>
              <a:buSzPts val="1980"/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6"/>
              </a:rPr>
              <a:t>liesbet.dhondt@bosa.fgov.be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>
              <a:buSzPts val="1980"/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7"/>
              </a:rPr>
              <a:t>bart.hanssens@bosa.fgov.be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>
              <a:buSzPts val="1980"/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8"/>
              </a:rPr>
              <a:t>marc.bruyland@bosa.fgov.be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/>
            <a:r>
              <a:rPr lang="en-US" sz="1200" b="1" dirty="0">
                <a:solidFill>
                  <a:srgbClr val="1F2328"/>
                </a:solidFill>
                <a:ea typeface="Calibri"/>
                <a:cs typeface="Calibri"/>
              </a:rPr>
              <a:t>Brussels </a:t>
            </a:r>
            <a:r>
              <a:rPr lang="en-US" sz="1200" b="1" err="1">
                <a:solidFill>
                  <a:srgbClr val="1F2328"/>
                </a:solidFill>
                <a:ea typeface="Calibri"/>
                <a:cs typeface="Calibri"/>
              </a:rPr>
              <a:t>Gewest</a:t>
            </a:r>
            <a:r>
              <a:rPr lang="en-US" sz="1200" b="1" dirty="0">
                <a:solidFill>
                  <a:srgbClr val="1F2328"/>
                </a:solidFill>
                <a:ea typeface="Calibri"/>
                <a:cs typeface="Calibri"/>
              </a:rPr>
              <a:t>:</a:t>
            </a:r>
            <a:endParaRPr lang="en-US" sz="1200" b="1" u="sng">
              <a:solidFill>
                <a:srgbClr val="242424"/>
              </a:solidFill>
              <a:ea typeface="Calibri"/>
              <a:cs typeface="Calibri"/>
            </a:endParaRPr>
          </a:p>
          <a:p>
            <a:pPr marL="742950" lvl="1">
              <a:buSzPts val="1980"/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ahof</a:t>
            </a: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9"/>
              </a:rPr>
              <a:t>@gob.brussels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pPr marL="742950" lvl="1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10"/>
              </a:rPr>
              <a:t>bfricheteau@paradigm.brussels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ea typeface="Calibri"/>
              <a:cs typeface="Calibri"/>
            </a:endParaRPr>
          </a:p>
          <a:p>
            <a:pPr marL="742950" lvl="1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11"/>
              </a:rPr>
              <a:t>thoogewys@paradigm.be</a:t>
            </a:r>
            <a:r>
              <a:rPr lang="en-US" sz="1200" dirty="0">
                <a:solidFill>
                  <a:srgbClr val="1F2328"/>
                </a:solidFill>
                <a:ea typeface="Calibri"/>
                <a:cs typeface="Calibri"/>
              </a:rPr>
              <a:t>; </a:t>
            </a:r>
            <a:endParaRPr lang="en-US" dirty="0">
              <a:ea typeface="Calibri"/>
              <a:cs typeface="Calibri"/>
            </a:endParaRPr>
          </a:p>
          <a:p>
            <a:pPr marL="742950" lvl="1">
              <a:buFont typeface="Courier New"/>
              <a:buChar char="o"/>
            </a:pPr>
            <a:r>
              <a:rPr lang="en-US" sz="1200" u="sng" dirty="0">
                <a:solidFill>
                  <a:srgbClr val="242424"/>
                </a:solidFill>
                <a:ea typeface="Calibri"/>
                <a:cs typeface="Calibri"/>
                <a:hlinkClick r:id="rId12"/>
              </a:rPr>
              <a:t>eauquiere@paradigm.brussels</a:t>
            </a:r>
            <a:endParaRPr lang="en-US"/>
          </a:p>
          <a:p>
            <a:pPr marL="0" indent="0">
              <a:buNone/>
            </a:pPr>
            <a:endParaRPr lang="en-US" sz="1200" u="sng" dirty="0">
              <a:solidFill>
                <a:srgbClr val="242424"/>
              </a:solidFill>
              <a:ea typeface="Calibri"/>
              <a:cs typeface="Calibri"/>
            </a:endParaRPr>
          </a:p>
          <a:p>
            <a:pPr marL="102870" indent="0">
              <a:buNone/>
            </a:pPr>
            <a:endParaRPr lang="en-US" sz="1100" dirty="0">
              <a:solidFill>
                <a:srgbClr val="242424"/>
              </a:solidFill>
              <a:latin typeface="Calibri"/>
              <a:ea typeface="Calibri"/>
              <a:cs typeface="Calibri"/>
            </a:endParaRPr>
          </a:p>
          <a:p>
            <a:pPr marL="102870" indent="0">
              <a:buNone/>
            </a:pPr>
            <a:endParaRPr lang="en-US" sz="1100" u="sng" dirty="0">
              <a:solidFill>
                <a:srgbClr val="0000FF"/>
              </a:solidFill>
              <a:latin typeface="Calibri"/>
              <a:ea typeface="Calibri"/>
              <a:cs typeface="Calibri"/>
            </a:endParaRPr>
          </a:p>
          <a:p>
            <a:pPr marL="10287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See list on GitHub: </a:t>
            </a:r>
            <a:r>
              <a:rPr lang="en-US" sz="1100" u="sng" dirty="0">
                <a:solidFill>
                  <a:srgbClr val="0000FF"/>
                </a:solidFill>
                <a:latin typeface="Calibri"/>
                <a:ea typeface="Calibri"/>
                <a:cs typeface="Calibri"/>
              </a:rPr>
              <a:t>https://github.com/belgif/review/tree/master</a:t>
            </a:r>
            <a:endParaRPr lang="en-US" sz="1100" dirty="0">
              <a:solidFill>
                <a:srgbClr val="2424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8303F-603D-7B31-33A2-117E48ADE52E}"/>
              </a:ext>
            </a:extLst>
          </p:cNvPr>
          <p:cNvSpPr txBox="1"/>
          <p:nvPr/>
        </p:nvSpPr>
        <p:spPr>
          <a:xfrm>
            <a:off x="4574894" y="1185682"/>
            <a:ext cx="4103225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latinLnBrk="1" hangingPunct="0">
              <a:buClrTx/>
              <a:buFont typeface=""/>
              <a:buChar char="•"/>
            </a:pP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Fédération </a:t>
            </a:r>
            <a:r>
              <a:rPr lang="en-US" sz="1200" b="1" err="1">
                <a:solidFill>
                  <a:srgbClr val="1F2328"/>
                </a:solidFill>
                <a:latin typeface="FlandersArtSans-Regular"/>
                <a:ea typeface="FlandersArtSans-Regular"/>
              </a:rPr>
              <a:t>Wallonie-Bruxelles</a:t>
            </a: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: </a:t>
            </a:r>
            <a:endParaRPr lang="en-US" b="1" dirty="0"/>
          </a:p>
          <a:p>
            <a:pPr marL="742950" lvl="1" indent="-285750">
              <a:buClrTx/>
              <a:buFont typeface="Courier New"/>
              <a:buChar char="o"/>
            </a:pPr>
            <a:r>
              <a:rPr lang="en-US" sz="1200" u="sng" dirty="0">
                <a:solidFill>
                  <a:srgbClr val="0000FF"/>
                </a:solidFill>
                <a:latin typeface="FlandersArtSans-Regular"/>
                <a:ea typeface="FlandersArtSans-Regular"/>
                <a:hlinkClick r:id="rId13"/>
              </a:rPr>
              <a:t>alexandre.delalieu@cfwb.be</a:t>
            </a:r>
            <a:r>
              <a:rPr lang="en-US" sz="1200" dirty="0">
                <a:latin typeface="FlandersArtSans-Regular"/>
                <a:ea typeface="FlandersArtSans-Regular"/>
              </a:rPr>
              <a:t>​</a:t>
            </a:r>
            <a:endParaRPr lang="en-US" dirty="0"/>
          </a:p>
          <a:p>
            <a:pPr marL="285750" indent="-285750" latinLnBrk="1" hangingPunct="0">
              <a:buClrTx/>
              <a:buFont typeface=""/>
              <a:buChar char="•"/>
            </a:pPr>
            <a:r>
              <a:rPr lang="en-US" sz="1200" b="1" err="1">
                <a:solidFill>
                  <a:srgbClr val="1F2328"/>
                </a:solidFill>
                <a:latin typeface="FlandersArtSans-Regular"/>
                <a:ea typeface="FlandersArtSans-Regular"/>
              </a:rPr>
              <a:t>Région</a:t>
            </a: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 </a:t>
            </a:r>
            <a:r>
              <a:rPr lang="en-US" sz="1200" b="1" err="1">
                <a:solidFill>
                  <a:srgbClr val="1F2328"/>
                </a:solidFill>
                <a:latin typeface="FlandersArtSans-Regular"/>
                <a:ea typeface="FlandersArtSans-Regular"/>
              </a:rPr>
              <a:t>wallonne</a:t>
            </a: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: </a:t>
            </a:r>
          </a:p>
          <a:p>
            <a:pPr marL="742950" lvl="1" indent="-285750">
              <a:buClrTx/>
              <a:buFont typeface="Courier New"/>
              <a:buChar char="o"/>
            </a:pPr>
            <a:r>
              <a:rPr lang="en-US" sz="1200" u="sng" dirty="0">
                <a:solidFill>
                  <a:srgbClr val="0000FF"/>
                </a:solidFill>
                <a:latin typeface="FlandersArtSans-Regular"/>
                <a:ea typeface="FlandersArtSans-Regular"/>
                <a:hlinkClick r:id="rId14"/>
              </a:rPr>
              <a:t>dominique.buffet@spw.wallonie.be</a:t>
            </a:r>
            <a:r>
              <a:rPr lang="en-US" sz="1200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; </a:t>
            </a:r>
            <a:endParaRPr lang="en-US" dirty="0">
              <a:ea typeface="FlandersArtSans-Regular"/>
            </a:endParaRPr>
          </a:p>
          <a:p>
            <a:pPr marL="742950" lvl="1" indent="-285750">
              <a:buClrTx/>
              <a:buFont typeface="Courier New"/>
              <a:buChar char="o"/>
            </a:pPr>
            <a:r>
              <a:rPr lang="en-US" sz="1200" u="sng" dirty="0">
                <a:solidFill>
                  <a:srgbClr val="0000FF"/>
                </a:solidFill>
                <a:latin typeface="FlandersArtSans-Regular"/>
                <a:ea typeface="FlandersArtSans-Regular"/>
                <a:hlinkClick r:id="rId15"/>
              </a:rPr>
              <a:t>xavier.demarets@spw.wallonie.be</a:t>
            </a:r>
            <a:r>
              <a:rPr lang="en-US" sz="1200" dirty="0">
                <a:latin typeface="FlandersArtSans-Regular"/>
                <a:ea typeface="FlandersArtSans-Regular"/>
              </a:rPr>
              <a:t>​</a:t>
            </a:r>
            <a:endParaRPr lang="en-US" dirty="0"/>
          </a:p>
          <a:p>
            <a:pPr marL="285750" indent="-285750" latinLnBrk="1" hangingPunct="0">
              <a:buClrTx/>
              <a:buFont typeface=""/>
              <a:buChar char="•"/>
            </a:pPr>
            <a:r>
              <a:rPr lang="en-US" sz="1200" b="1" err="1">
                <a:solidFill>
                  <a:srgbClr val="1F2328"/>
                </a:solidFill>
                <a:latin typeface="FlandersArtSans-Regular"/>
                <a:ea typeface="FlandersArtSans-Regular"/>
              </a:rPr>
              <a:t>Deutschsprachige</a:t>
            </a: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 Gemeinschaft: </a:t>
            </a:r>
          </a:p>
          <a:p>
            <a:pPr marL="742950" lvl="1" indent="-285750">
              <a:buClrTx/>
              <a:buFont typeface="Courier New"/>
              <a:buChar char="o"/>
            </a:pPr>
            <a:r>
              <a:rPr lang="en-US" sz="1200" u="sng" dirty="0">
                <a:solidFill>
                  <a:srgbClr val="0000FF"/>
                </a:solidFill>
                <a:latin typeface="FlandersArtSans-Regular"/>
                <a:ea typeface="FlandersArtSans-Regular"/>
                <a:hlinkClick r:id="rId16"/>
              </a:rPr>
              <a:t>dominique.buecken@dgov.be</a:t>
            </a:r>
            <a:r>
              <a:rPr lang="en-US" sz="1200" dirty="0">
                <a:latin typeface="FlandersArtSans-Regular"/>
                <a:ea typeface="FlandersArtSans-Regular"/>
              </a:rPr>
              <a:t>​</a:t>
            </a:r>
            <a:endParaRPr lang="en-US" dirty="0"/>
          </a:p>
          <a:p>
            <a:pPr marL="285750" indent="-285750" latinLnBrk="1" hangingPunct="0">
              <a:buClrTx/>
              <a:buFont typeface=""/>
              <a:buChar char="•"/>
            </a:pPr>
            <a:r>
              <a:rPr lang="en-US" sz="1200" b="1" dirty="0">
                <a:solidFill>
                  <a:srgbClr val="1F2328"/>
                </a:solidFill>
                <a:latin typeface="FlandersArtSans-Regular"/>
                <a:ea typeface="FlandersArtSans-Regular"/>
              </a:rPr>
              <a:t>NGI: </a:t>
            </a:r>
            <a:endParaRPr lang="en-US" sz="1200" b="1" u="sng" dirty="0">
              <a:solidFill>
                <a:srgbClr val="0000FF"/>
              </a:solidFill>
              <a:latin typeface="FlandersArtSans-Regular"/>
              <a:ea typeface="FlandersArtSans-Regular"/>
            </a:endParaRPr>
          </a:p>
          <a:p>
            <a:pPr marL="742950" lvl="1" indent="-285750">
              <a:buClrTx/>
              <a:buFont typeface="Courier New"/>
              <a:buChar char="o"/>
            </a:pPr>
            <a:r>
              <a:rPr lang="en-US" sz="1200" u="sng" dirty="0">
                <a:solidFill>
                  <a:srgbClr val="0000FF"/>
                </a:solidFill>
                <a:latin typeface="FlandersArtSans-Regular"/>
                <a:ea typeface="FlandersArtSans-Regular"/>
                <a:hlinkClick r:id="rId17"/>
              </a:rPr>
              <a:t>rink.kruk@ngi.be</a:t>
            </a:r>
            <a:endParaRPr lang="en-US" sz="1200" u="sng" strike="noStrike" baseline="0">
              <a:solidFill>
                <a:srgbClr val="0000FF"/>
              </a:solidFill>
              <a:latin typeface="FlandersArtSans-Regular"/>
              <a:ea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15986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384C5-060C-B150-1F68-FF97E75F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B31F-8314-E953-F59D-6E74E6C7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pPr algn="l"/>
            <a:r>
              <a:rPr lang="nl-BE" dirty="0">
                <a:solidFill>
                  <a:schemeClr val="bg1"/>
                </a:solidFill>
              </a:rPr>
              <a:t>News on topics on </a:t>
            </a:r>
            <a:r>
              <a:rPr lang="nl-BE" dirty="0" err="1">
                <a:solidFill>
                  <a:schemeClr val="bg1"/>
                </a:solidFill>
              </a:rPr>
              <a:t>hold</a:t>
            </a:r>
            <a:r>
              <a:rPr lang="nl-BE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05082-500F-CF73-50DA-EE9DAD981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7C1C2-9A0D-F034-6CA1-CB0CC2CF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on hold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72803B-1329-08B2-1D46-55D76BE57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53946"/>
              </p:ext>
            </p:extLst>
          </p:nvPr>
        </p:nvGraphicFramePr>
        <p:xfrm>
          <a:off x="1191256" y="1097870"/>
          <a:ext cx="6756128" cy="34561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59679">
                  <a:extLst>
                    <a:ext uri="{9D8B030D-6E8A-4147-A177-3AD203B41FA5}">
                      <a16:colId xmlns:a16="http://schemas.microsoft.com/office/drawing/2014/main" val="3697496428"/>
                    </a:ext>
                  </a:extLst>
                </a:gridCol>
                <a:gridCol w="1696449">
                  <a:extLst>
                    <a:ext uri="{9D8B030D-6E8A-4147-A177-3AD203B41FA5}">
                      <a16:colId xmlns:a16="http://schemas.microsoft.com/office/drawing/2014/main" val="2784451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Topic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Budget (€)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51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/>
                        <a:t>ICEG: Person </a:t>
                      </a:r>
                      <a:endParaRPr lang="en-US" dirty="0"/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Start new trajectory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71.100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70506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/>
                        <a:t>ICEG: Hydrants 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Extra budget for additional semantic issues that need to be addressed by the firefighters and the water companies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18.170 </a:t>
                      </a:r>
                    </a:p>
                    <a:p>
                      <a:pPr lvl="0">
                        <a:buNone/>
                      </a:pPr>
                      <a:r>
                        <a:rPr lang="en-US" sz="1400" dirty="0"/>
                        <a:t>(</a:t>
                      </a: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20 MD)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60868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Translation of the OSLO standards 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150.000 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91383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Assessment </a:t>
                      </a:r>
                      <a:r>
                        <a:rPr lang="en-US" sz="1400" u="none" strike="noStrike" noProof="0" dirty="0" err="1">
                          <a:solidFill>
                            <a:srgbClr val="000000"/>
                          </a:solidFill>
                        </a:rPr>
                        <a:t>BeST</a:t>
                      </a: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i="1" dirty="0"/>
                        <a:t>TBD: 13.000 </a:t>
                      </a:r>
                      <a:endParaRPr lang="en-US" i="1"/>
                    </a:p>
                    <a:p>
                      <a:pPr lvl="0">
                        <a:buNone/>
                      </a:pPr>
                      <a:r>
                        <a:rPr lang="en-US" sz="1400" i="1" dirty="0"/>
                        <a:t>(10 MD)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82009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400" b="1" u="none" strike="noStrike" noProof="0" dirty="0">
                          <a:solidFill>
                            <a:srgbClr val="000000"/>
                          </a:solidFill>
                        </a:rPr>
                        <a:t>Total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1" dirty="0"/>
                        <a:t>252.270</a:t>
                      </a:r>
                    </a:p>
                  </a:txBody>
                  <a:tcPr>
                    <a:lnL w="12700">
                      <a:solidFill>
                        <a:schemeClr val="accent1"/>
                      </a:solidFill>
                    </a:lnL>
                    <a:lnR w="12700">
                      <a:solidFill>
                        <a:schemeClr val="accent1"/>
                      </a:solidFill>
                    </a:lnR>
                    <a:lnT w="12700">
                      <a:solidFill>
                        <a:schemeClr val="accent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174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9328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CD0F7-6E2B-3071-A145-24340998C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EE010-3143-020D-1340-8B11DCE0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foreseen in collaboration agreement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A4CCE7-FB9B-B530-C12E-3CE50ECA4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517801"/>
              </p:ext>
            </p:extLst>
          </p:nvPr>
        </p:nvGraphicFramePr>
        <p:xfrm>
          <a:off x="823500" y="1674000"/>
          <a:ext cx="7604258" cy="2423160"/>
        </p:xfrm>
        <a:graphic>
          <a:graphicData uri="http://schemas.openxmlformats.org/drawingml/2006/table">
            <a:tbl>
              <a:tblPr bandRow="1">
                <a:tableStyleId>{9703C4AC-D76D-4FD5-9B55-D667427894AE}</a:tableStyleId>
              </a:tblPr>
              <a:tblGrid>
                <a:gridCol w="2983586">
                  <a:extLst>
                    <a:ext uri="{9D8B030D-6E8A-4147-A177-3AD203B41FA5}">
                      <a16:colId xmlns:a16="http://schemas.microsoft.com/office/drawing/2014/main" val="1729504967"/>
                    </a:ext>
                  </a:extLst>
                </a:gridCol>
                <a:gridCol w="2499104">
                  <a:extLst>
                    <a:ext uri="{9D8B030D-6E8A-4147-A177-3AD203B41FA5}">
                      <a16:colId xmlns:a16="http://schemas.microsoft.com/office/drawing/2014/main" val="2013539548"/>
                    </a:ext>
                  </a:extLst>
                </a:gridCol>
                <a:gridCol w="2121568">
                  <a:extLst>
                    <a:ext uri="{9D8B030D-6E8A-4147-A177-3AD203B41FA5}">
                      <a16:colId xmlns:a16="http://schemas.microsoft.com/office/drawing/2014/main" val="307621368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Contributing</a:t>
                      </a:r>
                      <a:r>
                        <a:rPr lang="nl-BE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Organisation</a:t>
                      </a:r>
                      <a:endParaRPr lang="nl-BE" sz="1400" b="1" i="0" u="none" strike="noStrike">
                        <a:solidFill>
                          <a:schemeClr val="bg1"/>
                        </a:solidFill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1" i="0" u="none" strike="noStrike" err="1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Approved</a:t>
                      </a:r>
                      <a:r>
                        <a:rPr lang="nl-BE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budget 2024 (€)</a:t>
                      </a:r>
                      <a:endParaRPr lang="nl-BE" sz="1400" b="1" i="0" u="none" strike="noStrike">
                        <a:solidFill>
                          <a:schemeClr val="bg1"/>
                        </a:solidFill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endParaRPr lang="nl-BE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/>
                        <a:ea typeface="Helvetica" panose="020B0604020202020204" pitchFamily="34" charset="0"/>
                        <a:cs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r>
                        <a:rPr lang="nl-BE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Cost</a:t>
                      </a:r>
                      <a:r>
                        <a:rPr lang="nl-BE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allocationKey</a:t>
                      </a:r>
                      <a:r>
                        <a:rPr lang="nl-BE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(%)</a:t>
                      </a:r>
                    </a:p>
                    <a:p>
                      <a:pPr lvl="0" algn="l">
                        <a:buNone/>
                      </a:pPr>
                      <a:endParaRPr lang="nl-BE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911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BOSA FOD Beleid &amp; Ondersteuning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80.000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27,59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5273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Digitaal Vlaanderen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80.000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27,59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4298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Service Public de Wallonie (SPW)</a:t>
                      </a:r>
                      <a:endParaRPr lang="fr-FR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50.000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17,24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319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Paradigm (for the Brussels Region)</a:t>
                      </a:r>
                      <a:endParaRPr lang="en-US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20.000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6,90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4527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ETNIC (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for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the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Fédération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Wallonie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-Bruxelles)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50.000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17,24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043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German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</a:t>
                      </a:r>
                      <a:r>
                        <a:rPr lang="nl-BE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speaking</a:t>
                      </a:r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community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10.000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3,45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0678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nl-B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                                                   </a:t>
                      </a:r>
                      <a:r>
                        <a:rPr lang="nl-BE" sz="1400" b="1" i="0" u="none" strike="noStrike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Total</a:t>
                      </a:r>
                      <a:endParaRPr lang="nl-BE" sz="1400" b="1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290.000</a:t>
                      </a:r>
                      <a:endParaRPr lang="nl-BE" sz="1400" b="1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l-B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Helvetica" panose="020B0604020202020204" pitchFamily="34" charset="0"/>
                          <a:cs typeface="Helvetica"/>
                        </a:rPr>
                        <a:t>100,00</a:t>
                      </a:r>
                      <a:endParaRPr lang="nl-BE" sz="1400" b="0" i="0" u="none" strike="noStrike">
                        <a:effectLst/>
                        <a:latin typeface="Helvetica"/>
                        <a:cs typeface="Helvetica"/>
                      </a:endParaRPr>
                    </a:p>
                  </a:txBody>
                  <a:tcPr marL="9525" marR="857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268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991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384C5-060C-B150-1F68-FF97E75F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B31F-8314-E953-F59D-6E74E6C7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pPr algn="l"/>
            <a:r>
              <a:rPr lang="nl-BE" sz="3200" b="0" dirty="0">
                <a:solidFill>
                  <a:schemeClr val="bg1"/>
                </a:solidFill>
                <a:cs typeface="Helvetica"/>
              </a:rPr>
              <a:t>Brainstorm on new topics </a:t>
            </a:r>
            <a:r>
              <a:rPr lang="nl-BE" sz="3200" b="0" dirty="0" err="1">
                <a:solidFill>
                  <a:schemeClr val="bg1"/>
                </a:solidFill>
                <a:cs typeface="Helvetica"/>
              </a:rPr>
              <a:t>for</a:t>
            </a:r>
            <a:r>
              <a:rPr lang="nl-BE" sz="3200" b="0" dirty="0">
                <a:solidFill>
                  <a:schemeClr val="bg1"/>
                </a:solidFill>
                <a:cs typeface="Helvetica"/>
              </a:rPr>
              <a:t> ICEG</a:t>
            </a:r>
          </a:p>
        </p:txBody>
      </p:sp>
    </p:spTree>
    <p:extLst>
      <p:ext uri="{BB962C8B-B14F-4D97-AF65-F5344CB8AC3E}">
        <p14:creationId xmlns:p14="http://schemas.microsoft.com/office/powerpoint/2010/main" val="165068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800" dirty="0" err="1"/>
              <a:t>Recap</a:t>
            </a:r>
            <a:r>
              <a:rPr lang="nl-BE" sz="2800" dirty="0"/>
              <a:t> question 8/11/2024: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E2B05-E887-45D4-ACC3-C6C45222A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pPr marL="102870" indent="0">
              <a:buNone/>
            </a:pPr>
            <a:r>
              <a:rPr lang="nl-BE" b="1" err="1"/>
              <a:t>Based</a:t>
            </a:r>
            <a:r>
              <a:rPr lang="nl-BE" b="1"/>
              <a:t> on best </a:t>
            </a:r>
            <a:r>
              <a:rPr lang="nl-BE" b="1" err="1"/>
              <a:t>practices</a:t>
            </a:r>
            <a:r>
              <a:rPr lang="nl-BE" b="1"/>
              <a:t> OSLO tools &amp; </a:t>
            </a:r>
            <a:r>
              <a:rPr lang="nl-BE" b="1" err="1"/>
              <a:t>methods</a:t>
            </a:r>
            <a:r>
              <a:rPr lang="nl-BE" b="1"/>
              <a:t>, </a:t>
            </a:r>
            <a:br>
              <a:rPr lang="nl-BE" b="1"/>
            </a:br>
            <a:r>
              <a:rPr lang="nl-BE" b="1" err="1"/>
              <a:t>can</a:t>
            </a:r>
            <a:r>
              <a:rPr lang="nl-BE" b="1"/>
              <a:t> we prospect </a:t>
            </a:r>
            <a:r>
              <a:rPr lang="nl-BE" b="1" err="1"/>
              <a:t>for</a:t>
            </a:r>
            <a:r>
              <a:rPr lang="nl-BE" b="1"/>
              <a:t> </a:t>
            </a:r>
            <a:r>
              <a:rPr lang="nl-BE" b="1" err="1"/>
              <a:t>Belgif</a:t>
            </a:r>
            <a:r>
              <a:rPr lang="nl-BE" b="1"/>
              <a:t>, </a:t>
            </a:r>
            <a:r>
              <a:rPr lang="nl-BE" b="1" err="1"/>
              <a:t>the</a:t>
            </a:r>
            <a:r>
              <a:rPr lang="nl-BE" b="1"/>
              <a:t> </a:t>
            </a:r>
            <a:r>
              <a:rPr lang="nl-BE" b="1" err="1"/>
              <a:t>possible</a:t>
            </a:r>
            <a:r>
              <a:rPr lang="nl-BE" b="1"/>
              <a:t> investment on:</a:t>
            </a:r>
          </a:p>
          <a:p>
            <a:pPr marL="102870" indent="0">
              <a:buNone/>
            </a:pPr>
            <a:endParaRPr lang="nl-BE" b="1"/>
          </a:p>
          <a:p>
            <a:pPr marL="1038225" lvl="1" indent="-457200">
              <a:buFont typeface="+mj-lt"/>
              <a:buAutoNum type="arabicPeriod"/>
            </a:pPr>
            <a:r>
              <a:rPr lang="nl-BE" err="1"/>
              <a:t>Automatisation</a:t>
            </a:r>
            <a:r>
              <a:rPr lang="nl-BE"/>
              <a:t> of </a:t>
            </a:r>
            <a:r>
              <a:rPr lang="nl-BE" err="1"/>
              <a:t>the</a:t>
            </a:r>
            <a:r>
              <a:rPr lang="nl-BE"/>
              <a:t> backend </a:t>
            </a:r>
            <a:r>
              <a:rPr lang="nl-BE" err="1"/>
              <a:t>process</a:t>
            </a:r>
            <a:r>
              <a:rPr lang="nl-BE"/>
              <a:t> </a:t>
            </a:r>
            <a:r>
              <a:rPr lang="nl-BE" err="1"/>
              <a:t>towards</a:t>
            </a:r>
            <a:r>
              <a:rPr lang="nl-BE"/>
              <a:t> online </a:t>
            </a:r>
            <a:r>
              <a:rPr lang="nl-BE" err="1"/>
              <a:t>publication</a:t>
            </a:r>
            <a:r>
              <a:rPr lang="nl-BE"/>
              <a:t>? </a:t>
            </a:r>
            <a:r>
              <a:rPr lang="nl-BE" b="1"/>
              <a:t>(</a:t>
            </a:r>
            <a:r>
              <a:rPr lang="nl-BE" b="1" err="1"/>
              <a:t>prio</a:t>
            </a:r>
            <a:r>
              <a:rPr lang="nl-BE" b="1"/>
              <a:t>)</a:t>
            </a:r>
          </a:p>
          <a:p>
            <a:pPr marL="1038225" lvl="1" indent="-457200">
              <a:buFont typeface="+mj-lt"/>
              <a:buAutoNum type="arabicPeriod"/>
            </a:pPr>
            <a:r>
              <a:rPr lang="nl-BE" err="1"/>
              <a:t>Improving</a:t>
            </a:r>
            <a:r>
              <a:rPr lang="nl-BE"/>
              <a:t> user </a:t>
            </a:r>
            <a:r>
              <a:rPr lang="nl-BE" err="1"/>
              <a:t>experience</a:t>
            </a:r>
            <a:r>
              <a:rPr lang="nl-BE"/>
              <a:t> on </a:t>
            </a:r>
            <a:r>
              <a:rPr lang="nl-BE" err="1"/>
              <a:t>the</a:t>
            </a:r>
            <a:r>
              <a:rPr lang="nl-BE"/>
              <a:t> UI?</a:t>
            </a:r>
          </a:p>
          <a:p>
            <a:pPr marL="0" indent="0">
              <a:buNone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48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err="1"/>
              <a:t>Publication</a:t>
            </a:r>
            <a:r>
              <a:rPr lang="nl-BE" noProof="0"/>
              <a:t> </a:t>
            </a:r>
            <a:r>
              <a:rPr lang="nl-BE" noProof="0" err="1"/>
              <a:t>process</a:t>
            </a:r>
            <a:r>
              <a:rPr lang="nl-BE" noProof="0"/>
              <a:t> </a:t>
            </a:r>
            <a:r>
              <a:rPr lang="nl-BE" sz="2000" noProof="0"/>
              <a:t>(data.vlaanderen.be)</a:t>
            </a:r>
            <a:endParaRPr lang="nl-BE" noProof="0"/>
          </a:p>
        </p:txBody>
      </p:sp>
      <p:pic>
        <p:nvPicPr>
          <p:cNvPr id="4" name="Picture 3" descr="Flow GitHub">
            <a:extLst>
              <a:ext uri="{FF2B5EF4-FFF2-40B4-BE49-F238E27FC236}">
                <a16:creationId xmlns:a16="http://schemas.microsoft.com/office/drawing/2014/main" id="{9AAF0299-110E-9E35-44CF-793A7E92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97" y="939309"/>
            <a:ext cx="6688364" cy="29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6FA39-9C9D-862F-B6CF-78A51A8CC388}"/>
              </a:ext>
            </a:extLst>
          </p:cNvPr>
          <p:cNvSpPr txBox="1"/>
          <p:nvPr/>
        </p:nvSpPr>
        <p:spPr>
          <a:xfrm>
            <a:off x="1111481" y="4152996"/>
            <a:ext cx="1599003" cy="523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GitHub = backend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updates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2D552-4C7A-3718-2677-83E68B1DE404}"/>
              </a:ext>
            </a:extLst>
          </p:cNvPr>
          <p:cNvSpPr txBox="1"/>
          <p:nvPr/>
        </p:nvSpPr>
        <p:spPr>
          <a:xfrm>
            <a:off x="2929112" y="4045275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Change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: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through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“pull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”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approval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0B6B7-2738-AF37-6352-50B072B1CB50}"/>
              </a:ext>
            </a:extLst>
          </p:cNvPr>
          <p:cNvSpPr txBox="1"/>
          <p:nvPr/>
        </p:nvSpPr>
        <p:spPr>
          <a:xfrm>
            <a:off x="4962976" y="4045274"/>
            <a:ext cx="1815236" cy="7386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Automatic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push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frontend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Publication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(UI)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35B8C8-4F5B-0ED2-DBF0-022C32FC152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10484" y="4414605"/>
            <a:ext cx="218628" cy="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932F6-7340-B054-175F-CBBFCDDF1C28}"/>
              </a:ext>
            </a:extLst>
          </p:cNvPr>
          <p:cNvCxnSpPr/>
          <p:nvPr/>
        </p:nvCxnSpPr>
        <p:spPr>
          <a:xfrm>
            <a:off x="4739162" y="4414605"/>
            <a:ext cx="229000" cy="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90BA1-E474-205D-D2F6-77A3DB0AC960}"/>
              </a:ext>
            </a:extLst>
          </p:cNvPr>
          <p:cNvCxnSpPr>
            <a:cxnSpLocks/>
          </p:cNvCxnSpPr>
          <p:nvPr/>
        </p:nvCxnSpPr>
        <p:spPr>
          <a:xfrm flipV="1">
            <a:off x="6778212" y="2532553"/>
            <a:ext cx="431664" cy="151272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925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noProof="0" err="1"/>
              <a:t>Publication</a:t>
            </a:r>
            <a:r>
              <a:rPr lang="nl-BE" noProof="0"/>
              <a:t> </a:t>
            </a:r>
            <a:r>
              <a:rPr lang="nl-BE" noProof="0" err="1"/>
              <a:t>process</a:t>
            </a:r>
            <a:r>
              <a:rPr lang="nl-BE" noProof="0"/>
              <a:t> </a:t>
            </a:r>
            <a:r>
              <a:rPr lang="nl-BE" sz="2000" noProof="0"/>
              <a:t>(vocab.belgif.be)</a:t>
            </a:r>
            <a:endParaRPr lang="nl-BE" noProof="0"/>
          </a:p>
        </p:txBody>
      </p:sp>
      <p:pic>
        <p:nvPicPr>
          <p:cNvPr id="4" name="Picture 3" descr="Flow GitHub">
            <a:extLst>
              <a:ext uri="{FF2B5EF4-FFF2-40B4-BE49-F238E27FC236}">
                <a16:creationId xmlns:a16="http://schemas.microsoft.com/office/drawing/2014/main" id="{9AAF0299-110E-9E35-44CF-793A7E92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97" y="939309"/>
            <a:ext cx="6688364" cy="29202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6FA39-9C9D-862F-B6CF-78A51A8CC388}"/>
              </a:ext>
            </a:extLst>
          </p:cNvPr>
          <p:cNvSpPr txBox="1"/>
          <p:nvPr/>
        </p:nvSpPr>
        <p:spPr>
          <a:xfrm>
            <a:off x="1111481" y="4152996"/>
            <a:ext cx="1599003" cy="523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GitHub = backend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updates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2D552-4C7A-3718-2677-83E68B1DE404}"/>
              </a:ext>
            </a:extLst>
          </p:cNvPr>
          <p:cNvSpPr txBox="1"/>
          <p:nvPr/>
        </p:nvSpPr>
        <p:spPr>
          <a:xfrm>
            <a:off x="2929112" y="4045275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Change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: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through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“pull </a:t>
            </a: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request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”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>
                <a:latin typeface="FlandersArtSans-Regular"/>
                <a:ea typeface="FlandersArtSans-Regular"/>
                <a:cs typeface="FlandersArtSans-Regular"/>
                <a:sym typeface="Wingdings" panose="05000000000000000000" pitchFamily="2" charset="2"/>
              </a:rPr>
              <a:t>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Manual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approval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0B6B7-2738-AF37-6352-50B072B1CB50}"/>
              </a:ext>
            </a:extLst>
          </p:cNvPr>
          <p:cNvSpPr txBox="1"/>
          <p:nvPr/>
        </p:nvSpPr>
        <p:spPr>
          <a:xfrm>
            <a:off x="4962976" y="4045274"/>
            <a:ext cx="1815236" cy="738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Manual</a:t>
            </a:r>
            <a:r>
              <a:rPr kumimoji="0" lang="nl-BE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push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frontend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err="1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Publication</a:t>
            </a:r>
            <a:r>
              <a:rPr lang="nl-BE"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(UI)</a:t>
            </a:r>
            <a:endParaRPr kumimoji="0" lang="nl-BE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35B8C8-4F5B-0ED2-DBF0-022C32FC152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10484" y="4414605"/>
            <a:ext cx="218628" cy="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932F6-7340-B054-175F-CBBFCDDF1C28}"/>
              </a:ext>
            </a:extLst>
          </p:cNvPr>
          <p:cNvCxnSpPr/>
          <p:nvPr/>
        </p:nvCxnSpPr>
        <p:spPr>
          <a:xfrm>
            <a:off x="4739162" y="4414605"/>
            <a:ext cx="229000" cy="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B90BA1-E474-205D-D2F6-77A3DB0AC960}"/>
              </a:ext>
            </a:extLst>
          </p:cNvPr>
          <p:cNvCxnSpPr>
            <a:cxnSpLocks/>
          </p:cNvCxnSpPr>
          <p:nvPr/>
        </p:nvCxnSpPr>
        <p:spPr>
          <a:xfrm flipV="1">
            <a:off x="6778212" y="2532553"/>
            <a:ext cx="431664" cy="151272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FC6950-3DB4-E05A-DB17-10E36B6CD378}"/>
              </a:ext>
            </a:extLst>
          </p:cNvPr>
          <p:cNvSpPr txBox="1"/>
          <p:nvPr/>
        </p:nvSpPr>
        <p:spPr>
          <a:xfrm>
            <a:off x="7143889" y="3860608"/>
            <a:ext cx="1815236" cy="11079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1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Question: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 order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reduce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human/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technical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bottlenecks: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could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we go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towards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automatisation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of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this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step in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the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r>
              <a:rPr kumimoji="0" lang="nl-BE" sz="1100" i="0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process</a:t>
            </a:r>
            <a:r>
              <a:rPr kumimoji="0" lang="nl-BE" sz="1100" i="0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D335C8-56F7-5F24-A217-DAD35DD2916D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6778212" y="4414605"/>
            <a:ext cx="365677" cy="0"/>
          </a:xfrm>
          <a:prstGeom prst="straightConnector1">
            <a:avLst/>
          </a:prstGeom>
          <a:noFill/>
          <a:ln w="25400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533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EA28-DED8-4170-BAEA-B6F7E8E9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 </a:t>
            </a:r>
            <a:r>
              <a:rPr lang="nl-BE" err="1"/>
              <a:t>experience</a:t>
            </a:r>
            <a:r>
              <a:rPr lang="nl-BE"/>
              <a:t> </a:t>
            </a:r>
            <a:r>
              <a:rPr lang="nl-BE" sz="2000"/>
              <a:t>(</a:t>
            </a:r>
            <a:r>
              <a:rPr lang="nl-BE" sz="2000" err="1"/>
              <a:t>use</a:t>
            </a:r>
            <a:r>
              <a:rPr lang="nl-BE" sz="2000"/>
              <a:t> case IMKL)</a:t>
            </a:r>
            <a:endParaRPr lang="nl-BE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345F9-7AA7-D59D-29D9-98868E80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347" y="1099200"/>
            <a:ext cx="2304102" cy="88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B25DC4-2FAB-ADFD-3CD5-2A66F365B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07" y="3250664"/>
            <a:ext cx="1694264" cy="1404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48ABF8-1874-4FD5-7E4B-FA94A62E8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74" y="3250664"/>
            <a:ext cx="1565533" cy="14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229CE6-61EA-2CF2-6137-ADE9C0A6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421" y="3250664"/>
            <a:ext cx="1354717" cy="1473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0891FF-A7D1-1E20-47D0-C1E8649BA5EB}"/>
              </a:ext>
            </a:extLst>
          </p:cNvPr>
          <p:cNvSpPr txBox="1"/>
          <p:nvPr/>
        </p:nvSpPr>
        <p:spPr>
          <a:xfrm>
            <a:off x="3375141" y="2130408"/>
            <a:ext cx="1953274" cy="369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Backend (GitHub)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606DE-6EA2-B93C-4151-70CB46CB4E1A}"/>
              </a:ext>
            </a:extLst>
          </p:cNvPr>
          <p:cNvSpPr txBox="1"/>
          <p:nvPr/>
        </p:nvSpPr>
        <p:spPr>
          <a:xfrm>
            <a:off x="1226907" y="2704900"/>
            <a:ext cx="1694264" cy="461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Online </a:t>
            </a:r>
            <a:r>
              <a:rPr kumimoji="0" lang="nl-BE" sz="12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Specification</a:t>
            </a:r>
            <a:r>
              <a:rPr kumimoji="0" lang="nl-BE" sz="1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2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semantic</a:t>
            </a:r>
            <a:r>
              <a:rPr kumimoji="0" lang="nl-BE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DAE98-FB5E-DFA4-0C42-22D962587336}"/>
              </a:ext>
            </a:extLst>
          </p:cNvPr>
          <p:cNvSpPr txBox="1"/>
          <p:nvPr/>
        </p:nvSpPr>
        <p:spPr>
          <a:xfrm>
            <a:off x="4395108" y="27397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Codelists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32231-0B75-BCF4-9414-99083F401801}"/>
              </a:ext>
            </a:extLst>
          </p:cNvPr>
          <p:cNvSpPr txBox="1"/>
          <p:nvPr/>
        </p:nvSpPr>
        <p:spPr>
          <a:xfrm>
            <a:off x="6222831" y="2720288"/>
            <a:ext cx="1629899" cy="4308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XSD-</a:t>
            </a:r>
            <a:r>
              <a:rPr kumimoji="0" lang="nl-BE" sz="1100" b="1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scheme</a:t>
            </a:r>
            <a:endParaRPr kumimoji="0" lang="nl-BE" sz="11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(</a:t>
            </a:r>
            <a:r>
              <a:rPr kumimoji="0" lang="nl-BE" sz="11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implementation</a:t>
            </a:r>
            <a:r>
              <a:rPr kumimoji="0" lang="nl-BE" sz="1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model)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A5029D-67B9-6302-35FF-D65C59610E6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921171" y="2315073"/>
            <a:ext cx="447329" cy="62065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526EC-A348-A083-64BC-CBF5FA24F827}"/>
              </a:ext>
            </a:extLst>
          </p:cNvPr>
          <p:cNvCxnSpPr>
            <a:stCxn id="13" idx="3"/>
          </p:cNvCxnSpPr>
          <p:nvPr/>
        </p:nvCxnSpPr>
        <p:spPr>
          <a:xfrm>
            <a:off x="5328415" y="2315073"/>
            <a:ext cx="263309" cy="405215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856AE8-FE83-B12A-8017-BD9ED8AEB96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35056" y="2319350"/>
            <a:ext cx="1702725" cy="40093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83E61-979A-0EE0-3DDC-69B985D067C2}"/>
              </a:ext>
            </a:extLst>
          </p:cNvPr>
          <p:cNvSpPr txBox="1"/>
          <p:nvPr/>
        </p:nvSpPr>
        <p:spPr>
          <a:xfrm>
            <a:off x="6429526" y="2176043"/>
            <a:ext cx="85216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3 </a:t>
            </a:r>
            <a:r>
              <a:rPr kumimoji="0" lang="nl-BE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UI’s</a:t>
            </a: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40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86D357-C731-A815-7CD1-07ECDEB1079F}"/>
              </a:ext>
            </a:extLst>
          </p:cNvPr>
          <p:cNvSpPr txBox="1"/>
          <p:nvPr/>
        </p:nvSpPr>
        <p:spPr>
          <a:xfrm>
            <a:off x="500285" y="193988"/>
            <a:ext cx="8137293" cy="7386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 hangingPunct="0">
              <a:buClrTx/>
            </a:pPr>
            <a:r>
              <a:rPr lang="en-US" sz="2800" b="1" dirty="0">
                <a:latin typeface="FlandersArtSans-Regular"/>
                <a:ea typeface="FlandersArtSans-Regular"/>
              </a:rPr>
              <a:t>ICEG Interoperability Training 2025?</a:t>
            </a:r>
          </a:p>
          <a:p>
            <a:pPr>
              <a:buClrTx/>
            </a:pPr>
            <a:endParaRPr lang="en-US" sz="1800" b="1" dirty="0">
              <a:latin typeface="FlandersArtSans-Regular"/>
              <a:ea typeface="FlandersArtSans-Regular"/>
            </a:endParaRPr>
          </a:p>
          <a:p>
            <a:pPr>
              <a:buClrTx/>
            </a:pPr>
            <a:r>
              <a:rPr lang="en-US" sz="1800" dirty="0">
                <a:latin typeface="FlandersArtSans-Regular"/>
                <a:ea typeface="FlandersArtSans-Regular"/>
              </a:rPr>
              <a:t>No training </a:t>
            </a:r>
            <a:r>
              <a:rPr lang="en-US" sz="1800" dirty="0" err="1">
                <a:latin typeface="FlandersArtSans-Regular"/>
                <a:ea typeface="FlandersArtSans-Regular"/>
              </a:rPr>
              <a:t>organised</a:t>
            </a:r>
            <a:r>
              <a:rPr lang="en-US" sz="1800" dirty="0">
                <a:latin typeface="FlandersArtSans-Regular"/>
                <a:ea typeface="FlandersArtSans-Regular"/>
              </a:rPr>
              <a:t> in 2024</a:t>
            </a: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pPr>
              <a:buClrTx/>
            </a:pPr>
            <a:r>
              <a:rPr lang="en-US" sz="1800" dirty="0">
                <a:latin typeface="FlandersArtSans-Regular"/>
                <a:ea typeface="FlandersArtSans-Regular"/>
              </a:rPr>
              <a:t>4/12/2020 - 82 participants</a:t>
            </a:r>
          </a:p>
          <a:p>
            <a:pPr>
              <a:buClrTx/>
            </a:pPr>
            <a:r>
              <a:rPr lang="en-US" sz="1800" dirty="0">
                <a:latin typeface="FlandersArtSans-Regular"/>
                <a:ea typeface="FlandersArtSans-Regular"/>
              </a:rPr>
              <a:t>13/06/2022 - 114 participants</a:t>
            </a: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r>
              <a:rPr lang="en-US" sz="1800" dirty="0">
                <a:latin typeface="FlandersArtSans-Regular"/>
              </a:rPr>
              <a:t>Added value: awareness + leads to new exercises</a:t>
            </a:r>
            <a:endParaRPr lang="en-US" dirty="0"/>
          </a:p>
          <a:p>
            <a:pPr>
              <a:buClrTx/>
            </a:pPr>
            <a:endParaRPr lang="en-US" sz="1800" dirty="0">
              <a:latin typeface="FlandersArtSans-Regular"/>
            </a:endParaRPr>
          </a:p>
          <a:p>
            <a:pPr>
              <a:buClrTx/>
            </a:pPr>
            <a:r>
              <a:rPr lang="en-US" sz="1800" dirty="0">
                <a:latin typeface="FlandersArtSans-Regular"/>
              </a:rPr>
              <a:t>Options for organizing training in 2025:</a:t>
            </a:r>
          </a:p>
          <a:p>
            <a:pPr marL="285750" indent="-285750">
              <a:buClrTx/>
              <a:buFont typeface="Calibri"/>
              <a:buChar char="-"/>
            </a:pPr>
            <a:r>
              <a:rPr lang="en-US" sz="1800" dirty="0">
                <a:latin typeface="FlandersArtSans-Regular"/>
              </a:rPr>
              <a:t>Recap of training 2022: effort from all parties to facilitate training</a:t>
            </a:r>
          </a:p>
          <a:p>
            <a:pPr marL="285750" indent="-285750">
              <a:buClrTx/>
              <a:buFont typeface="Calibri"/>
              <a:buChar char="-"/>
            </a:pPr>
            <a:r>
              <a:rPr lang="en-US" sz="1800" dirty="0">
                <a:latin typeface="FlandersArtSans-Regular"/>
              </a:rPr>
              <a:t>Update of training with new case: extra budget needed</a:t>
            </a:r>
          </a:p>
          <a:p>
            <a:pPr>
              <a:buClrTx/>
            </a:pPr>
            <a:endParaRPr lang="en-US" sz="1800" dirty="0">
              <a:latin typeface="FlandersArtSans-Regular"/>
            </a:endParaRPr>
          </a:p>
          <a:p>
            <a:r>
              <a:rPr lang="en-US" sz="1800" i="1" dirty="0">
                <a:latin typeface="FlandersArtSans-Regular"/>
              </a:rPr>
              <a:t>Possible next steps:</a:t>
            </a:r>
          </a:p>
          <a:p>
            <a:pPr marL="285750" indent="-285750">
              <a:buFont typeface="Calibri"/>
              <a:buChar char="-"/>
            </a:pPr>
            <a:r>
              <a:rPr lang="en-US" sz="1800" i="1" dirty="0">
                <a:latin typeface="FlandersArtSans-Regular"/>
              </a:rPr>
              <a:t>Set date for training</a:t>
            </a:r>
          </a:p>
          <a:p>
            <a:pPr marL="285750" indent="-285750">
              <a:buFont typeface="Calibri"/>
              <a:buChar char="-"/>
            </a:pPr>
            <a:r>
              <a:rPr lang="en-US" sz="1800" i="1" dirty="0" err="1">
                <a:latin typeface="FlandersArtSans-Regular"/>
              </a:rPr>
              <a:t>Organise</a:t>
            </a:r>
            <a:r>
              <a:rPr lang="en-US" sz="1800" i="1" dirty="0">
                <a:latin typeface="FlandersArtSans-Regular"/>
              </a:rPr>
              <a:t> meeting to prepare </a:t>
            </a:r>
          </a:p>
          <a:p>
            <a:endParaRPr lang="en-US" sz="1800" dirty="0">
              <a:ea typeface="FlandersArtSans-Regular"/>
            </a:endParaRPr>
          </a:p>
          <a:p>
            <a:endParaRPr lang="en-US" sz="1800" dirty="0">
              <a:ea typeface="FlandersArtSans-Regular"/>
            </a:endParaRP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pPr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  <a:p>
            <a:endParaRPr lang="en-US" sz="1800" dirty="0">
              <a:latin typeface="FlandersArtSans-Regular"/>
              <a:ea typeface="FlandersArtSans-Regular"/>
            </a:endParaRPr>
          </a:p>
          <a:p>
            <a:pPr marL="285750" lvl="2" indent="-285750">
              <a:buClrTx/>
              <a:buAutoNum type="arabicPeriod"/>
            </a:pPr>
            <a:endParaRPr lang="en-US" dirty="0">
              <a:ea typeface="FlandersArtSans-Regular"/>
            </a:endParaRPr>
          </a:p>
          <a:p>
            <a:pPr lvl="1">
              <a:buClrTx/>
            </a:pPr>
            <a:endParaRPr lang="en-US" sz="1800" dirty="0">
              <a:latin typeface="FlandersArtSans-Regular"/>
              <a:ea typeface="FlandersArtSans-Regular"/>
            </a:endParaRPr>
          </a:p>
        </p:txBody>
      </p:sp>
      <p:pic>
        <p:nvPicPr>
          <p:cNvPr id="3" name="Picture 2" descr="Online Training icon PNG and SVG Vector Free Download">
            <a:extLst>
              <a:ext uri="{FF2B5EF4-FFF2-40B4-BE49-F238E27FC236}">
                <a16:creationId xmlns:a16="http://schemas.microsoft.com/office/drawing/2014/main" id="{2B1FBECA-341C-BB75-0B83-BE6F46C8E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938" y="856950"/>
            <a:ext cx="1544625" cy="15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9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46" y="2031690"/>
            <a:ext cx="6172200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>
                <a:solidFill>
                  <a:schemeClr val="bg1"/>
                </a:solidFill>
              </a:rPr>
              <a:t>Welcome &amp; agenda of the meeting</a:t>
            </a:r>
          </a:p>
        </p:txBody>
      </p:sp>
    </p:spTree>
    <p:extLst>
      <p:ext uri="{BB962C8B-B14F-4D97-AF65-F5344CB8AC3E}">
        <p14:creationId xmlns:p14="http://schemas.microsoft.com/office/powerpoint/2010/main" val="60577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AACCD-ACE8-D64B-D534-90520BE7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C121-C7A0-BF93-561A-269DF62B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Recap</a:t>
            </a:r>
            <a:r>
              <a:rPr lang="nl-BE" dirty="0">
                <a:solidFill>
                  <a:schemeClr val="bg1"/>
                </a:solidFill>
              </a:rPr>
              <a:t> 2024 </a:t>
            </a:r>
            <a:r>
              <a:rPr lang="nl-BE" dirty="0" err="1">
                <a:solidFill>
                  <a:schemeClr val="bg1"/>
                </a:solidFill>
              </a:rPr>
              <a:t>and</a:t>
            </a:r>
            <a:r>
              <a:rPr lang="nl-BE" dirty="0">
                <a:solidFill>
                  <a:schemeClr val="bg1"/>
                </a:solidFill>
              </a:rPr>
              <a:t> planning 2025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593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CA37F-8BAE-1584-01BB-521FE6BDAC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26/03/17 </a:t>
            </a:r>
            <a:r>
              <a:rPr lang="en" b="1"/>
              <a:t>│</a:t>
            </a: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E60485-7E6C-0F34-99B8-A3A51E65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A5998-C69E-1C32-9015-93F66128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436400"/>
            <a:ext cx="6248222" cy="2754000"/>
          </a:xfrm>
        </p:spPr>
        <p:txBody>
          <a:bodyPr/>
          <a:lstStyle/>
          <a:p>
            <a:pPr>
              <a:buFont typeface="Calibri,Sans-Serif"/>
              <a:buChar char="-"/>
            </a:pPr>
            <a:r>
              <a:rPr lang="en-US" dirty="0"/>
              <a:t>2 Ratified standards: 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</a:rPr>
              <a:t>ICEG Building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</a:rPr>
              <a:t>ICEG IMKL</a:t>
            </a:r>
            <a:endParaRPr lang="en-US" dirty="0"/>
          </a:p>
          <a:p>
            <a:pPr>
              <a:buFont typeface="Calibri"/>
              <a:buChar char="-"/>
            </a:pPr>
            <a:r>
              <a:rPr lang="en-US" dirty="0"/>
              <a:t>7 Review Committee meetings: 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sz="1800" dirty="0">
                <a:solidFill>
                  <a:srgbClr val="000000"/>
                </a:solidFill>
              </a:rPr>
              <a:t>09/02/2024, 14/03/2024, 23/05/2024, 12/06/2024, 12/09/2024, 08/11/2024, 11/12/2024</a:t>
            </a:r>
            <a:endParaRPr lang="en-US">
              <a:solidFill>
                <a:srgbClr val="000000"/>
              </a:solidFill>
            </a:endParaRPr>
          </a:p>
          <a:p>
            <a:pPr>
              <a:buFont typeface="Calibri"/>
              <a:buChar char="-"/>
            </a:pPr>
            <a:r>
              <a:rPr lang="en-US" dirty="0"/>
              <a:t>Events: 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</a:rPr>
              <a:t>SEMIC 2024</a:t>
            </a:r>
          </a:p>
          <a:p>
            <a:pPr lvl="1">
              <a:buSzPts val="1980"/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</a:rPr>
              <a:t>..</a:t>
            </a:r>
          </a:p>
        </p:txBody>
      </p:sp>
      <p:pic>
        <p:nvPicPr>
          <p:cNvPr id="5" name="Picture 4" descr="A cover of a book&#10;&#10;Description automatically generated">
            <a:extLst>
              <a:ext uri="{FF2B5EF4-FFF2-40B4-BE49-F238E27FC236}">
                <a16:creationId xmlns:a16="http://schemas.microsoft.com/office/drawing/2014/main" id="{D9E326B7-33FB-F9F6-D346-AFA0E549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27" y="-3854"/>
            <a:ext cx="2361042" cy="51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02AE2C-0241-C04C-69A9-65B9045A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ICEG Review </a:t>
            </a:r>
            <a:r>
              <a:rPr lang="en-US" dirty="0" err="1"/>
              <a:t>Comite</a:t>
            </a:r>
            <a:r>
              <a:rPr lang="en-US" dirty="0"/>
              <a:t> 2025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2600C15-99B4-AEAA-2E8C-83CE37D30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29014"/>
              </p:ext>
            </p:extLst>
          </p:nvPr>
        </p:nvGraphicFramePr>
        <p:xfrm>
          <a:off x="918000" y="1165500"/>
          <a:ext cx="7575103" cy="333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030">
                  <a:extLst>
                    <a:ext uri="{9D8B030D-6E8A-4147-A177-3AD203B41FA5}">
                      <a16:colId xmlns:a16="http://schemas.microsoft.com/office/drawing/2014/main" val="1629311630"/>
                    </a:ext>
                  </a:extLst>
                </a:gridCol>
                <a:gridCol w="1443789">
                  <a:extLst>
                    <a:ext uri="{9D8B030D-6E8A-4147-A177-3AD203B41FA5}">
                      <a16:colId xmlns:a16="http://schemas.microsoft.com/office/drawing/2014/main" val="1366103134"/>
                    </a:ext>
                  </a:extLst>
                </a:gridCol>
                <a:gridCol w="3174746">
                  <a:extLst>
                    <a:ext uri="{9D8B030D-6E8A-4147-A177-3AD203B41FA5}">
                      <a16:colId xmlns:a16="http://schemas.microsoft.com/office/drawing/2014/main" val="1142987619"/>
                    </a:ext>
                  </a:extLst>
                </a:gridCol>
                <a:gridCol w="1420538">
                  <a:extLst>
                    <a:ext uri="{9D8B030D-6E8A-4147-A177-3AD203B41FA5}">
                      <a16:colId xmlns:a16="http://schemas.microsoft.com/office/drawing/2014/main" val="3431343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03537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27/02/2025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14:00-16:00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ICEG Review </a:t>
                      </a:r>
                      <a:r>
                        <a:rPr lang="en-US" sz="1400" err="1">
                          <a:solidFill>
                            <a:srgbClr val="C00000"/>
                          </a:solidFill>
                        </a:rPr>
                        <a:t>Comite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6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19/03/2025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10:00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ICEG Management </a:t>
                      </a:r>
                      <a:r>
                        <a:rPr lang="en-US" sz="1400" dirty="0" err="1"/>
                        <a:t>Comite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4667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12/06/2025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14:00-16:00</a:t>
                      </a:r>
                      <a:endParaRPr lang="en-US" sz="140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ICEG Review </a:t>
                      </a:r>
                      <a:r>
                        <a:rPr lang="en-US" sz="1400" u="none" strike="noStrike" noProof="0" err="1">
                          <a:solidFill>
                            <a:srgbClr val="C00000"/>
                          </a:solidFill>
                        </a:rPr>
                        <a:t>Comite</a:t>
                      </a: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2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/>
                        <a:t>25/06/2025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10:00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ICEG Management </a:t>
                      </a:r>
                      <a:r>
                        <a:rPr lang="en-US" sz="1400" u="none" strike="noStrike" noProof="0" err="1">
                          <a:solidFill>
                            <a:srgbClr val="000000"/>
                          </a:solidFill>
                        </a:rPr>
                        <a:t>Comite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15244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04/09/2025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14:00-16:00</a:t>
                      </a:r>
                      <a:endParaRPr lang="en-US" sz="140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ICEG Review </a:t>
                      </a:r>
                      <a:r>
                        <a:rPr lang="en-US" sz="1400" u="none" strike="noStrike" noProof="0" err="1">
                          <a:solidFill>
                            <a:srgbClr val="C00000"/>
                          </a:solidFill>
                        </a:rPr>
                        <a:t>Comite</a:t>
                      </a: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93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24/09/2025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Helvetica"/>
                        </a:rPr>
                        <a:t>10:00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ICEG Management </a:t>
                      </a:r>
                      <a:r>
                        <a:rPr lang="en-US" sz="1400" u="none" strike="noStrike" noProof="0" err="1">
                          <a:solidFill>
                            <a:srgbClr val="000000"/>
                          </a:solidFill>
                        </a:rPr>
                        <a:t>Comite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3785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04/12/2025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14:00-16:00</a:t>
                      </a:r>
                      <a:endParaRPr lang="en-US" sz="1400" u="none" strike="noStrike" noProof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ICEG Review </a:t>
                      </a:r>
                      <a:r>
                        <a:rPr lang="en-US" sz="1400" u="none" strike="noStrike" noProof="0" err="1">
                          <a:solidFill>
                            <a:srgbClr val="C00000"/>
                          </a:solidFill>
                        </a:rPr>
                        <a:t>Comite</a:t>
                      </a: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C0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382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17/12/2025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10:00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ICEG Management </a:t>
                      </a:r>
                      <a:r>
                        <a:rPr lang="en-US" sz="1400" u="none" strike="noStrike" noProof="0" err="1">
                          <a:solidFill>
                            <a:srgbClr val="000000"/>
                          </a:solidFill>
                        </a:rPr>
                        <a:t>Comite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noProof="0" dirty="0">
                          <a:solidFill>
                            <a:srgbClr val="000000"/>
                          </a:solidFill>
                        </a:rPr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98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229692-47E9-8FF2-35D4-7C7782C3B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568-EDEF-7EA0-DCA8-BA11B846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US" i="1">
                <a:solidFill>
                  <a:schemeClr val="bg1"/>
                </a:solidFill>
              </a:rPr>
              <a:t>Other topics?</a:t>
            </a:r>
          </a:p>
        </p:txBody>
      </p:sp>
    </p:spTree>
    <p:extLst>
      <p:ext uri="{BB962C8B-B14F-4D97-AF65-F5344CB8AC3E}">
        <p14:creationId xmlns:p14="http://schemas.microsoft.com/office/powerpoint/2010/main" val="280930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631C-3333-26FF-A73D-EF5A2D4A3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85898-03FA-C50F-43A7-41E54034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Data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B5431-3494-0C0F-2360-0AC87293D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2870" indent="0">
              <a:buNone/>
            </a:pPr>
            <a:r>
              <a:rPr lang="en-US" dirty="0">
                <a:latin typeface="Helvetica"/>
              </a:rPr>
              <a:t>Message Eric:</a:t>
            </a:r>
          </a:p>
          <a:p>
            <a:pPr marL="102870" indent="0">
              <a:buNone/>
            </a:pPr>
            <a:endParaRPr lang="en-US" dirty="0">
              <a:latin typeface="Helvetica"/>
            </a:endParaRPr>
          </a:p>
          <a:p>
            <a:pPr marL="102870" indent="0">
              <a:buNone/>
            </a:pPr>
            <a:r>
              <a:rPr lang="en-US" i="1" dirty="0">
                <a:latin typeface="Helvetica"/>
              </a:rPr>
              <a:t>Au </a:t>
            </a:r>
            <a:r>
              <a:rPr lang="en-US" i="1" err="1">
                <a:latin typeface="Helvetica"/>
              </a:rPr>
              <a:t>niveau</a:t>
            </a:r>
            <a:r>
              <a:rPr lang="en-US" i="1" dirty="0">
                <a:latin typeface="Helvetica"/>
              </a:rPr>
              <a:t> de la </a:t>
            </a:r>
            <a:r>
              <a:rPr lang="en-US" i="1" err="1">
                <a:latin typeface="Helvetica"/>
              </a:rPr>
              <a:t>Région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bruxelloise</a:t>
            </a:r>
            <a:r>
              <a:rPr lang="en-US" i="1" dirty="0">
                <a:latin typeface="Helvetica"/>
              </a:rPr>
              <a:t>, nous </a:t>
            </a:r>
            <a:r>
              <a:rPr lang="en-US" i="1" err="1">
                <a:latin typeface="Helvetica"/>
              </a:rPr>
              <a:t>sommes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en</a:t>
            </a:r>
            <a:r>
              <a:rPr lang="en-US" i="1" dirty="0">
                <a:latin typeface="Helvetica"/>
              </a:rPr>
              <a:t> train </a:t>
            </a:r>
            <a:r>
              <a:rPr lang="en-US" i="1" err="1">
                <a:latin typeface="Helvetica"/>
              </a:rPr>
              <a:t>d’adopter</a:t>
            </a:r>
            <a:r>
              <a:rPr lang="en-US" i="1" dirty="0">
                <a:latin typeface="Helvetica"/>
              </a:rPr>
              <a:t> le </a:t>
            </a:r>
            <a:r>
              <a:rPr lang="en-US" b="1" i="1" dirty="0">
                <a:highlight>
                  <a:srgbClr val="FFFF00"/>
                </a:highlight>
                <a:latin typeface="Helvetica"/>
              </a:rPr>
              <a:t>Code </a:t>
            </a:r>
            <a:r>
              <a:rPr lang="en-US" b="1" i="1" err="1">
                <a:highlight>
                  <a:srgbClr val="FFFF00"/>
                </a:highlight>
                <a:latin typeface="Helvetica"/>
              </a:rPr>
              <a:t>Régional</a:t>
            </a:r>
            <a:r>
              <a:rPr lang="en-US" b="1" i="1" dirty="0">
                <a:highlight>
                  <a:srgbClr val="FFFF00"/>
                </a:highlight>
                <a:latin typeface="Helvetica"/>
              </a:rPr>
              <a:t> de la Donnée</a:t>
            </a:r>
            <a:r>
              <a:rPr lang="en-US" i="1" dirty="0">
                <a:latin typeface="Helvetica"/>
              </a:rPr>
              <a:t> et </a:t>
            </a:r>
            <a:r>
              <a:rPr lang="en-US" i="1" err="1">
                <a:latin typeface="Helvetica"/>
              </a:rPr>
              <a:t>celui</a:t>
            </a:r>
            <a:r>
              <a:rPr lang="en-US" i="1" dirty="0">
                <a:latin typeface="Helvetica"/>
              </a:rPr>
              <a:t>-ci </a:t>
            </a:r>
            <a:r>
              <a:rPr lang="en-US" i="1" err="1">
                <a:latin typeface="Helvetica"/>
              </a:rPr>
              <a:t>prévoit</a:t>
            </a:r>
            <a:r>
              <a:rPr lang="en-US" i="1" dirty="0">
                <a:latin typeface="Helvetica"/>
              </a:rPr>
              <a:t> un </a:t>
            </a:r>
            <a:r>
              <a:rPr lang="en-US" i="1" err="1">
                <a:latin typeface="Helvetica"/>
              </a:rPr>
              <a:t>protocole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d’accord</a:t>
            </a:r>
            <a:r>
              <a:rPr lang="en-US" i="1" dirty="0">
                <a:latin typeface="Helvetica"/>
              </a:rPr>
              <a:t> pour le partage de données entre institutions </a:t>
            </a:r>
            <a:r>
              <a:rPr lang="en-US" i="1" err="1">
                <a:latin typeface="Helvetica"/>
              </a:rPr>
              <a:t>bruxelloises</a:t>
            </a:r>
            <a:r>
              <a:rPr lang="en-US" i="1" dirty="0">
                <a:latin typeface="Helvetica"/>
              </a:rPr>
              <a:t>. Ce template de </a:t>
            </a:r>
            <a:r>
              <a:rPr lang="en-US" i="1" err="1">
                <a:latin typeface="Helvetica"/>
              </a:rPr>
              <a:t>protocole</a:t>
            </a:r>
            <a:r>
              <a:rPr lang="en-US" i="1" dirty="0">
                <a:latin typeface="Helvetica"/>
              </a:rPr>
              <a:t> a déjà </a:t>
            </a:r>
            <a:r>
              <a:rPr lang="en-US" i="1" err="1">
                <a:latin typeface="Helvetica"/>
              </a:rPr>
              <a:t>été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préparé</a:t>
            </a:r>
            <a:r>
              <a:rPr lang="en-US" i="1" dirty="0">
                <a:latin typeface="Helvetica"/>
              </a:rPr>
              <a:t> et </a:t>
            </a:r>
            <a:r>
              <a:rPr lang="en-US" i="1" err="1">
                <a:latin typeface="Helvetica"/>
              </a:rPr>
              <a:t>va</a:t>
            </a:r>
            <a:r>
              <a:rPr lang="en-US" i="1" dirty="0">
                <a:latin typeface="Helvetica"/>
              </a:rPr>
              <a:t> commencer à </a:t>
            </a:r>
            <a:r>
              <a:rPr lang="en-US" i="1" err="1">
                <a:latin typeface="Helvetica"/>
              </a:rPr>
              <a:t>être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utilisé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mais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nos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partenaires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demandent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s’il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existe</a:t>
            </a:r>
            <a:r>
              <a:rPr lang="en-US" i="1" dirty="0">
                <a:latin typeface="Helvetica"/>
              </a:rPr>
              <a:t> quelque chose de </a:t>
            </a:r>
            <a:r>
              <a:rPr lang="en-US" i="1" err="1">
                <a:latin typeface="Helvetica"/>
              </a:rPr>
              <a:t>similaire</a:t>
            </a:r>
            <a:r>
              <a:rPr lang="en-US" i="1" dirty="0">
                <a:latin typeface="Helvetica"/>
              </a:rPr>
              <a:t> au </a:t>
            </a:r>
            <a:r>
              <a:rPr lang="en-US" i="1" err="1">
                <a:latin typeface="Helvetica"/>
              </a:rPr>
              <a:t>niveau</a:t>
            </a:r>
            <a:r>
              <a:rPr lang="en-US" i="1" dirty="0">
                <a:latin typeface="Helvetica"/>
              </a:rPr>
              <a:t> </a:t>
            </a:r>
            <a:r>
              <a:rPr lang="en-US" i="1" err="1">
                <a:latin typeface="Helvetica"/>
              </a:rPr>
              <a:t>intergouvernemental</a:t>
            </a:r>
            <a:r>
              <a:rPr lang="en-US" i="1" dirty="0">
                <a:latin typeface="Helvetic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54660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Afbeelding met reuzenrad, rit&#10;&#10;Automatisch gegenereerde beschrijving">
            <a:extLst>
              <a:ext uri="{FF2B5EF4-FFF2-40B4-BE49-F238E27FC236}">
                <a16:creationId xmlns:a16="http://schemas.microsoft.com/office/drawing/2014/main" id="{6EEF07BF-0365-43CF-890E-E367BA3FFC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9" b="6959"/>
          <a:stretch>
            <a:fillRect/>
          </a:stretch>
        </p:blipFill>
        <p:spPr/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2E9ACC5-5BD0-4FF5-9A30-D8A7D8F7B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Thank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for</a:t>
            </a:r>
            <a:r>
              <a:rPr lang="nl-BE">
                <a:latin typeface="Calibri"/>
                <a:cs typeface="Calibri"/>
              </a:rPr>
              <a:t> </a:t>
            </a:r>
            <a:r>
              <a:rPr lang="nl-BE" err="1">
                <a:latin typeface="Calibri"/>
                <a:cs typeface="Calibri"/>
              </a:rPr>
              <a:t>your</a:t>
            </a:r>
            <a:r>
              <a:rPr lang="nl-BE">
                <a:latin typeface="Calibri"/>
                <a:cs typeface="Calibri"/>
              </a:rPr>
              <a:t> attention</a:t>
            </a:r>
            <a:endParaRPr lang="nl-BE"/>
          </a:p>
          <a:p>
            <a:pPr>
              <a:spcBef>
                <a:spcPts val="450"/>
              </a:spcBef>
            </a:pPr>
            <a:r>
              <a:rPr lang="nl-BE" err="1">
                <a:latin typeface="Calibri"/>
                <a:cs typeface="Calibri"/>
              </a:rPr>
              <a:t>Any</a:t>
            </a:r>
            <a:r>
              <a:rPr lang="nl-BE">
                <a:latin typeface="Calibri"/>
                <a:cs typeface="Calibri"/>
              </a:rPr>
              <a:t> questions?</a:t>
            </a:r>
          </a:p>
        </p:txBody>
      </p:sp>
    </p:spTree>
    <p:extLst>
      <p:ext uri="{BB962C8B-B14F-4D97-AF65-F5344CB8AC3E}">
        <p14:creationId xmlns:p14="http://schemas.microsoft.com/office/powerpoint/2010/main" val="8511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AACCD-ACE8-D64B-D534-90520BE7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C121-C7A0-BF93-561A-269DF62B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rmAutofit fontScale="90000"/>
          </a:bodyPr>
          <a:lstStyle/>
          <a:p>
            <a:r>
              <a:rPr lang="nl-BE" err="1">
                <a:solidFill>
                  <a:schemeClr val="bg1"/>
                </a:solidFill>
              </a:rPr>
              <a:t>Interoperable</a:t>
            </a:r>
            <a:r>
              <a:rPr lang="nl-BE">
                <a:solidFill>
                  <a:schemeClr val="bg1"/>
                </a:solidFill>
              </a:rPr>
              <a:t> Europe Act</a:t>
            </a:r>
            <a:br>
              <a:rPr lang="nl-BE">
                <a:solidFill>
                  <a:schemeClr val="bg1"/>
                </a:solidFill>
              </a:rPr>
            </a:br>
            <a:r>
              <a:rPr lang="nl-BE" sz="2200">
                <a:solidFill>
                  <a:schemeClr val="bg1"/>
                </a:solidFill>
              </a:rPr>
              <a:t>(topic </a:t>
            </a:r>
            <a:r>
              <a:rPr lang="nl-BE" sz="2200" err="1">
                <a:solidFill>
                  <a:schemeClr val="bg1"/>
                </a:solidFill>
              </a:rPr>
              <a:t>from</a:t>
            </a:r>
            <a:r>
              <a:rPr lang="nl-BE" sz="2200">
                <a:solidFill>
                  <a:schemeClr val="bg1"/>
                </a:solidFill>
              </a:rPr>
              <a:t> ICEG Management Meeting 25/09/2024)</a:t>
            </a:r>
            <a:endParaRPr lang="nl-BE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5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1E7734-8BE6-E3AF-FB59-50859BC9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7F66-44CF-5D37-D33F-B8AB91F875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noProof="0" err="1"/>
              <a:t>Interoperable</a:t>
            </a:r>
            <a:r>
              <a:rPr lang="nl-BE" noProof="0"/>
              <a:t> Europe 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2E8AD-C3E6-440C-BD68-E040B4B84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noProof="0"/>
              <a:t>ICEG 25-09-2024</a:t>
            </a:r>
          </a:p>
        </p:txBody>
      </p:sp>
    </p:spTree>
    <p:extLst>
      <p:ext uri="{BB962C8B-B14F-4D97-AF65-F5344CB8AC3E}">
        <p14:creationId xmlns:p14="http://schemas.microsoft.com/office/powerpoint/2010/main" val="280555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90BBE4-8F89-41D7-B36B-A08B3BDCF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80" y="1084163"/>
            <a:ext cx="3939698" cy="3785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5D013-181C-405B-B71F-8925B159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294" y="1279730"/>
            <a:ext cx="2281007" cy="583351"/>
          </a:xfrm>
        </p:spPr>
        <p:txBody>
          <a:bodyPr/>
          <a:lstStyle/>
          <a:p>
            <a:r>
              <a:rPr lang="nl-BE" err="1"/>
              <a:t>Key</a:t>
            </a:r>
            <a:r>
              <a:rPr lang="nl-BE"/>
              <a:t> </a:t>
            </a:r>
            <a:r>
              <a:rPr lang="nl-BE" err="1"/>
              <a:t>pillars</a:t>
            </a:r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AAD49D-5F30-46A7-AA44-F0867BD75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51" y="340429"/>
            <a:ext cx="3071171" cy="5833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98F330-7613-4158-9C24-1BA2D34EF70E}"/>
              </a:ext>
            </a:extLst>
          </p:cNvPr>
          <p:cNvSpPr/>
          <p:nvPr/>
        </p:nvSpPr>
        <p:spPr>
          <a:xfrm>
            <a:off x="6621895" y="4667437"/>
            <a:ext cx="732408" cy="233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nl-BE" sz="1350" kern="1200">
              <a:solidFill>
                <a:srgbClr val="09181B"/>
              </a:solidFill>
              <a:latin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99C0A-1A84-44E2-8380-2E560E7F6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9" y="2836004"/>
            <a:ext cx="2447786" cy="18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22C0-527A-4CA8-B6DE-5397D6CB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700" err="1"/>
              <a:t>Interoperability</a:t>
            </a:r>
            <a:r>
              <a:rPr lang="nl-BE"/>
              <a:t>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2CB3-5441-49AE-B30B-19E92E7C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Art 3: verplichte assessment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voor bindende beslissingen die invloed hebben op interoperabiliteit van cross-border systemen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gebaseerd op EIF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rapport verplicht in machine-</a:t>
            </a:r>
            <a:r>
              <a:rPr lang="nl-BE" err="1">
                <a:solidFill>
                  <a:schemeClr val="tx1"/>
                </a:solidFill>
              </a:rPr>
              <a:t>readable</a:t>
            </a:r>
            <a:r>
              <a:rPr lang="nl-BE">
                <a:solidFill>
                  <a:schemeClr val="tx1"/>
                </a:solidFill>
              </a:rPr>
              <a:t> format op officiële website en verplicht in te dienen bij Board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zaken die al afgedekt zijn door EU impact assessment moeten niet opnieuw </a:t>
            </a:r>
            <a:r>
              <a:rPr lang="nl-BE" err="1">
                <a:solidFill>
                  <a:schemeClr val="tx1"/>
                </a:solidFill>
              </a:rPr>
              <a:t>geassessed</a:t>
            </a:r>
            <a:r>
              <a:rPr lang="nl-BE">
                <a:solidFill>
                  <a:schemeClr val="tx1"/>
                </a:solidFill>
              </a:rPr>
              <a:t> worden op nationaal niveau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Board voorziet ondersteunende </a:t>
            </a:r>
            <a:r>
              <a:rPr lang="nl-BE" err="1">
                <a:solidFill>
                  <a:schemeClr val="tx1"/>
                </a:solidFill>
              </a:rPr>
              <a:t>guidelines</a:t>
            </a:r>
            <a:r>
              <a:rPr lang="nl-BE">
                <a:solidFill>
                  <a:schemeClr val="tx1"/>
                </a:solidFill>
              </a:rPr>
              <a:t>/hulpmiddelen voor uitvoering van assessments</a:t>
            </a:r>
          </a:p>
        </p:txBody>
      </p:sp>
    </p:spTree>
    <p:extLst>
      <p:ext uri="{BB962C8B-B14F-4D97-AF65-F5344CB8AC3E}">
        <p14:creationId xmlns:p14="http://schemas.microsoft.com/office/powerpoint/2010/main" val="179901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" y="0"/>
            <a:ext cx="8229600" cy="883992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nl-BE">
                <a:solidFill>
                  <a:schemeClr val="bg1"/>
                </a:solidFill>
              </a:rPr>
              <a:t>AGENDA</a:t>
            </a:r>
            <a:endParaRPr lang="nl-BE" dirty="0">
              <a:solidFill>
                <a:schemeClr val="bg1"/>
              </a:solidFill>
            </a:endParaRPr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529A68DA-3974-3010-0198-EB84FEE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52111"/>
              </p:ext>
            </p:extLst>
          </p:nvPr>
        </p:nvGraphicFramePr>
        <p:xfrm>
          <a:off x="1137095" y="1015249"/>
          <a:ext cx="6805863" cy="38404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059966620"/>
                    </a:ext>
                  </a:extLst>
                </a:gridCol>
                <a:gridCol w="2422358">
                  <a:extLst>
                    <a:ext uri="{9D8B030D-6E8A-4147-A177-3AD203B41FA5}">
                      <a16:colId xmlns:a16="http://schemas.microsoft.com/office/drawing/2014/main" val="710646957"/>
                    </a:ext>
                  </a:extLst>
                </a:gridCol>
                <a:gridCol w="1259305">
                  <a:extLst>
                    <a:ext uri="{9D8B030D-6E8A-4147-A177-3AD203B41FA5}">
                      <a16:colId xmlns:a16="http://schemas.microsoft.com/office/drawing/2014/main" val="1057423014"/>
                    </a:ext>
                  </a:extLst>
                </a:gridCol>
              </a:tblGrid>
              <a:tr h="224438">
                <a:tc>
                  <a:txBody>
                    <a:bodyPr/>
                    <a:lstStyle/>
                    <a:p>
                      <a:r>
                        <a:rPr lang="nl-BE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TIMING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04931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r>
                        <a:rPr lang="nl-BE" sz="1200" dirty="0" err="1">
                          <a:latin typeface="Helvetica"/>
                        </a:rPr>
                        <a:t>Welcome</a:t>
                      </a:r>
                      <a:r>
                        <a:rPr lang="nl-BE" sz="1200" dirty="0">
                          <a:latin typeface="Helvetica"/>
                        </a:rPr>
                        <a:t> </a:t>
                      </a:r>
                      <a:r>
                        <a:rPr lang="nl-BE" sz="1200" dirty="0" err="1">
                          <a:latin typeface="Helvetica"/>
                        </a:rPr>
                        <a:t>and</a:t>
                      </a:r>
                      <a:r>
                        <a:rPr lang="nl-BE" sz="1200" dirty="0">
                          <a:latin typeface="Helvetica"/>
                        </a:rPr>
                        <a:t> agenda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sz="1200" dirty="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i="1" dirty="0">
                          <a:latin typeface="Helvetica"/>
                        </a:rPr>
                        <a:t>14u00 – 14u05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49224"/>
                  </a:ext>
                </a:extLst>
              </a:tr>
              <a:tr h="4488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Overview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of changes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to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the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cooperation agreement </a:t>
                      </a:r>
                      <a:endParaRPr lang="en-US" sz="120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Marc/Eveline</a:t>
                      </a:r>
                      <a:endParaRPr lang="en-US" sz="120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1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14u05 – 14u15</a:t>
                      </a:r>
                    </a:p>
                    <a:p>
                      <a:pPr lvl="0">
                        <a:buNone/>
                      </a:pPr>
                      <a:endParaRPr lang="nl-BE" sz="1200" i="1" dirty="0">
                        <a:latin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160492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Procedure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for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signing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the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cooperation agreement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Marc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1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14u15 – 14u25</a:t>
                      </a:r>
                    </a:p>
                    <a:p>
                      <a:pPr lvl="0">
                        <a:buNone/>
                      </a:pPr>
                      <a:endParaRPr lang="nl-BE" sz="1200" i="1" dirty="0">
                        <a:latin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020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Up-to-date list of ICEG review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comite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composition</a:t>
                      </a:r>
                      <a:endParaRPr lang="en-US" sz="1200" dirty="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dirty="0">
                          <a:latin typeface="Helvetica"/>
                        </a:rPr>
                        <a:t>Workgroup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1200" i="1" dirty="0">
                          <a:latin typeface="Helvetica"/>
                        </a:rPr>
                        <a:t>14u25 – 14u35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71048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News on topics on </a:t>
                      </a:r>
                      <a:r>
                        <a:rPr lang="nl-BE" sz="1200" b="0" i="0" u="none" strike="noStrike" noProof="0" dirty="0" err="1">
                          <a:solidFill>
                            <a:srgbClr val="000000"/>
                          </a:solidFill>
                          <a:latin typeface="Helvetica"/>
                        </a:rPr>
                        <a:t>hold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nl-BE" sz="1200" b="0" i="1" dirty="0">
                        <a:solidFill>
                          <a:schemeClr val="dk1"/>
                        </a:solidFill>
                        <a:latin typeface="Helvetic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dirty="0">
                          <a:latin typeface="Helvetica"/>
                        </a:rPr>
                        <a:t>Workgroup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200" i="1" dirty="0">
                          <a:latin typeface="Helvetica"/>
                        </a:rPr>
                        <a:t>14u35 – 14u45</a:t>
                      </a:r>
                    </a:p>
                    <a:p>
                      <a:pPr lvl="0">
                        <a:buNone/>
                      </a:pPr>
                      <a:endParaRPr lang="nl-BE" sz="1200" i="1" dirty="0">
                        <a:latin typeface="Helvetic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502288"/>
                  </a:ext>
                </a:extLst>
              </a:tr>
              <a:tr h="28363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Brainstorm on new topics </a:t>
                      </a:r>
                      <a:r>
                        <a:rPr lang="nl-BE" sz="1200" b="0" i="0" u="none" strike="noStrike" noProof="0" err="1">
                          <a:solidFill>
                            <a:srgbClr val="000000"/>
                          </a:solidFill>
                          <a:latin typeface="Helvetica"/>
                        </a:rPr>
                        <a:t>for</a:t>
                      </a: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 ICEG</a:t>
                      </a:r>
                      <a:endParaRPr lang="en-US" sz="1200" dirty="0">
                        <a:latin typeface="Helvetica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nl-BE" sz="1200" b="0" i="0" u="none" strike="noStrike" noProof="0" dirty="0">
                        <a:solidFill>
                          <a:srgbClr val="000000"/>
                        </a:solidFill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Workgroup</a:t>
                      </a:r>
                    </a:p>
                    <a:p>
                      <a:pPr lvl="0">
                        <a:buNone/>
                      </a:pPr>
                      <a:endParaRPr lang="nl-BE" sz="1200" dirty="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i="1" dirty="0">
                          <a:latin typeface="Helvetica"/>
                        </a:rPr>
                        <a:t>14u45 - 14u55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89775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err="1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Recap</a:t>
                      </a:r>
                      <a:r>
                        <a:rPr lang="nl-BE" sz="1200" b="0" i="0" dirty="0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 2024 </a:t>
                      </a:r>
                      <a:r>
                        <a:rPr lang="nl-BE" sz="1200" b="0" i="0" err="1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and</a:t>
                      </a:r>
                      <a:r>
                        <a:rPr lang="nl-BE" sz="1200" b="0" i="0" dirty="0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 planning 2025</a:t>
                      </a:r>
                      <a:endParaRPr lang="nl-BE" sz="1200" b="0" i="0" dirty="0">
                        <a:solidFill>
                          <a:schemeClr val="dk1"/>
                        </a:solidFill>
                        <a:latin typeface="Helvetica"/>
                        <a:ea typeface="+mn-ea"/>
                        <a:cs typeface="+mn-cs"/>
                        <a:sym typeface="FlandersArtSans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dirty="0">
                          <a:latin typeface="Helvetica"/>
                        </a:rPr>
                        <a:t>Eveline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i="1" dirty="0">
                          <a:latin typeface="Helvetica"/>
                        </a:rPr>
                        <a:t>14u55 - 15u05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26282"/>
                  </a:ext>
                </a:extLst>
              </a:tr>
              <a:tr h="17017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err="1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Other</a:t>
                      </a:r>
                      <a:r>
                        <a:rPr lang="nl-BE" sz="1200" b="0" i="0" dirty="0">
                          <a:solidFill>
                            <a:schemeClr val="dk1"/>
                          </a:solidFill>
                          <a:latin typeface="Helvetica"/>
                          <a:ea typeface="+mn-ea"/>
                          <a:cs typeface="+mn-cs"/>
                        </a:rPr>
                        <a:t>?</a:t>
                      </a:r>
                    </a:p>
                    <a:p>
                      <a:pPr marL="171450" lvl="0" indent="-1714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200" b="0" i="0" u="none" strike="noStrike" noProof="0" err="1">
                          <a:solidFill>
                            <a:schemeClr val="dk1"/>
                          </a:solidFill>
                        </a:rPr>
                        <a:t>Regional</a:t>
                      </a:r>
                      <a:r>
                        <a:rPr lang="nl-BE" sz="1200" b="0" i="0" u="none" strike="noStrike" noProof="0" dirty="0">
                          <a:solidFill>
                            <a:schemeClr val="dk1"/>
                          </a:solidFill>
                        </a:rPr>
                        <a:t> Data Code (</a:t>
                      </a:r>
                      <a:r>
                        <a:rPr lang="nl-BE" sz="1200" b="0" i="0" u="none" strike="noStrike" noProof="0" err="1">
                          <a:solidFill>
                            <a:schemeClr val="dk1"/>
                          </a:solidFill>
                        </a:rPr>
                        <a:t>see</a:t>
                      </a:r>
                      <a:r>
                        <a:rPr lang="nl-BE" sz="1200" b="0" i="0" u="none" strike="noStrike" noProof="0">
                          <a:solidFill>
                            <a:schemeClr val="dk1"/>
                          </a:solidFill>
                        </a:rPr>
                        <a:t> question Eric)</a:t>
                      </a:r>
                      <a:endParaRPr lang="nl-BE" sz="1200" b="0" i="0" u="none" strike="noStrike" noProof="0" dirty="0">
                        <a:solidFill>
                          <a:schemeClr val="dk1"/>
                        </a:solidFill>
                      </a:endParaRPr>
                    </a:p>
                    <a:p>
                      <a:pPr marL="171450" lvl="0" indent="-17145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nl-BE" sz="1200" b="0" i="0" u="none" strike="noStrike" noProof="0">
                          <a:solidFill>
                            <a:schemeClr val="dk1"/>
                          </a:solidFill>
                        </a:rPr>
                        <a:t>Brainstorm on extra activities </a:t>
                      </a:r>
                      <a:endParaRPr lang="nl-BE" sz="1200" b="0" i="0" u="none" strike="noStrike" noProof="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BE" sz="1200" b="0" i="0" u="none" strike="noStrike" noProof="0" dirty="0">
                          <a:solidFill>
                            <a:srgbClr val="000000"/>
                          </a:solidFill>
                          <a:latin typeface="Helvetica"/>
                        </a:rPr>
                        <a:t>Workgroup</a:t>
                      </a:r>
                    </a:p>
                    <a:p>
                      <a:pPr lvl="0">
                        <a:buNone/>
                      </a:pPr>
                      <a:endParaRPr lang="nl-BE" sz="1200" dirty="0">
                        <a:latin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BE" sz="1200" i="1" dirty="0">
                          <a:latin typeface="Helvetica"/>
                        </a:rPr>
                        <a:t>15u05 - 15u15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37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3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9F5-C5C2-4A39-9AB9-1C99700D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err="1"/>
              <a:t>Interoperability</a:t>
            </a:r>
            <a:r>
              <a:rPr lang="nl-BE"/>
              <a:t>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DB779-C79A-4DA3-BC85-9984CC8A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Art 9: support </a:t>
            </a:r>
            <a:r>
              <a:rPr lang="nl-BE" err="1">
                <a:solidFill>
                  <a:schemeClr val="tx1"/>
                </a:solidFill>
              </a:rPr>
              <a:t>projects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Art10: </a:t>
            </a:r>
            <a:r>
              <a:rPr lang="nl-BE" err="1">
                <a:solidFill>
                  <a:schemeClr val="tx1"/>
                </a:solidFill>
              </a:rPr>
              <a:t>innovation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measures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 11+12: </a:t>
            </a:r>
            <a:r>
              <a:rPr lang="nl-BE" err="1">
                <a:solidFill>
                  <a:schemeClr val="tx1"/>
                </a:solidFill>
              </a:rPr>
              <a:t>interoperability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regulatory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sandboxes</a:t>
            </a:r>
            <a:r>
              <a:rPr lang="nl-BE">
                <a:solidFill>
                  <a:schemeClr val="tx1"/>
                </a:solidFill>
              </a:rPr>
              <a:t> (min 3 </a:t>
            </a:r>
            <a:r>
              <a:rPr lang="nl-BE" err="1">
                <a:solidFill>
                  <a:schemeClr val="tx1"/>
                </a:solidFill>
              </a:rPr>
              <a:t>participants</a:t>
            </a:r>
            <a:r>
              <a:rPr lang="nl-BE">
                <a:solidFill>
                  <a:schemeClr val="tx1"/>
                </a:solidFill>
              </a:rPr>
              <a:t>)</a:t>
            </a:r>
          </a:p>
          <a:p>
            <a:r>
              <a:rPr lang="nl-BE">
                <a:solidFill>
                  <a:schemeClr val="tx1"/>
                </a:solidFill>
              </a:rPr>
              <a:t>Art 13: training: board </a:t>
            </a:r>
            <a:r>
              <a:rPr lang="nl-BE" err="1">
                <a:solidFill>
                  <a:schemeClr val="tx1"/>
                </a:solidFill>
              </a:rPr>
              <a:t>provides</a:t>
            </a:r>
            <a:r>
              <a:rPr lang="nl-BE">
                <a:solidFill>
                  <a:schemeClr val="tx1"/>
                </a:solidFill>
              </a:rPr>
              <a:t> free training </a:t>
            </a:r>
            <a:r>
              <a:rPr lang="nl-BE" err="1">
                <a:solidFill>
                  <a:schemeClr val="tx1"/>
                </a:solidFill>
              </a:rPr>
              <a:t>material</a:t>
            </a:r>
            <a:r>
              <a:rPr lang="nl-BE">
                <a:solidFill>
                  <a:schemeClr val="tx1"/>
                </a:solidFill>
              </a:rPr>
              <a:t> &amp; online training </a:t>
            </a:r>
            <a:r>
              <a:rPr lang="nl-BE" err="1">
                <a:solidFill>
                  <a:schemeClr val="tx1"/>
                </a:solidFill>
              </a:rPr>
              <a:t>programmes</a:t>
            </a:r>
            <a:r>
              <a:rPr lang="nl-BE">
                <a:solidFill>
                  <a:schemeClr val="tx1"/>
                </a:solidFill>
              </a:rPr>
              <a:t>, EU&amp;MS </a:t>
            </a:r>
            <a:r>
              <a:rPr lang="nl-BE" err="1">
                <a:solidFill>
                  <a:schemeClr val="tx1"/>
                </a:solidFill>
              </a:rPr>
              <a:t>provide</a:t>
            </a:r>
            <a:r>
              <a:rPr lang="nl-BE">
                <a:solidFill>
                  <a:schemeClr val="tx1"/>
                </a:solidFill>
              </a:rPr>
              <a:t> training </a:t>
            </a:r>
            <a:r>
              <a:rPr lang="nl-BE" err="1">
                <a:solidFill>
                  <a:schemeClr val="tx1"/>
                </a:solidFill>
              </a:rPr>
              <a:t>programmes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for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staff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Art 14: peer reviews (</a:t>
            </a:r>
            <a:r>
              <a:rPr lang="nl-BE" err="1">
                <a:solidFill>
                  <a:schemeClr val="tx1"/>
                </a:solidFill>
              </a:rPr>
              <a:t>voluntary</a:t>
            </a:r>
            <a:r>
              <a:rPr lang="nl-BE">
                <a:solidFill>
                  <a:schemeClr val="tx1"/>
                </a:solidFill>
              </a:rPr>
              <a:t>, </a:t>
            </a:r>
            <a:r>
              <a:rPr lang="nl-BE" err="1">
                <a:solidFill>
                  <a:schemeClr val="tx1"/>
                </a:solidFill>
              </a:rPr>
              <a:t>by</a:t>
            </a:r>
            <a:r>
              <a:rPr lang="nl-BE">
                <a:solidFill>
                  <a:schemeClr val="tx1"/>
                </a:solidFill>
              </a:rPr>
              <a:t> experts </a:t>
            </a:r>
            <a:r>
              <a:rPr lang="nl-BE" err="1">
                <a:solidFill>
                  <a:schemeClr val="tx1"/>
                </a:solidFill>
              </a:rPr>
              <a:t>from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other</a:t>
            </a:r>
            <a:r>
              <a:rPr lang="nl-BE">
                <a:solidFill>
                  <a:schemeClr val="tx1"/>
                </a:solidFill>
              </a:rPr>
              <a:t> MS)</a:t>
            </a:r>
          </a:p>
          <a:p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nl-BE">
              <a:solidFill>
                <a:schemeClr val="tx1"/>
              </a:solidFill>
            </a:endParaRPr>
          </a:p>
          <a:p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21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E552-725A-8599-F259-107220E47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2400"/>
              <a:t>National Competent </a:t>
            </a:r>
            <a:r>
              <a:rPr lang="nl-BE" sz="2400" err="1"/>
              <a:t>Authority</a:t>
            </a:r>
            <a:r>
              <a:rPr lang="nl-BE" sz="2400"/>
              <a:t> &amp; SPOC (Art 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49A4-CBEB-9B8E-C3CA-1D8895DE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886700" cy="35192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Meerdere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 mogelijk, maar 1 enkele SPOC NCA per MS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Taken SPOC: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coördinatie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 + afstemming met EU &amp; andere lidstaten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Taken </a:t>
            </a:r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ondersteuning </a:t>
            </a:r>
            <a:r>
              <a:rPr lang="nl-BE" err="1">
                <a:solidFill>
                  <a:schemeClr val="tx1"/>
                </a:solidFill>
              </a:rPr>
              <a:t>interoperability</a:t>
            </a:r>
            <a:r>
              <a:rPr lang="nl-BE">
                <a:solidFill>
                  <a:schemeClr val="tx1"/>
                </a:solidFill>
              </a:rPr>
              <a:t> assessments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coördinatie &amp; promotie deelname aan support </a:t>
            </a:r>
            <a:r>
              <a:rPr lang="nl-BE" err="1">
                <a:solidFill>
                  <a:schemeClr val="tx1"/>
                </a:solidFill>
              </a:rPr>
              <a:t>measures</a:t>
            </a:r>
            <a:endParaRPr lang="nl-BE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- stimulatie </a:t>
            </a:r>
            <a:r>
              <a:rPr lang="nl-BE" err="1">
                <a:solidFill>
                  <a:schemeClr val="tx1"/>
                </a:solidFill>
              </a:rPr>
              <a:t>reuse</a:t>
            </a:r>
            <a:r>
              <a:rPr lang="nl-BE">
                <a:solidFill>
                  <a:schemeClr val="tx1"/>
                </a:solidFill>
              </a:rPr>
              <a:t> via portal(s)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administraties ondersteunen bij samenwerking met administraties van andere lidstaten</a:t>
            </a:r>
          </a:p>
          <a:p>
            <a:pPr>
              <a:buFontTx/>
              <a:buChar char="-"/>
            </a:pPr>
            <a:r>
              <a:rPr lang="nl-BE">
                <a:solidFill>
                  <a:schemeClr val="tx1"/>
                </a:solidFill>
              </a:rPr>
              <a:t>Awareness &amp; training activiteiten op vlak van interoperabiliteit</a:t>
            </a:r>
          </a:p>
          <a:p>
            <a:pPr marL="0" indent="0">
              <a:buNone/>
            </a:pPr>
            <a:r>
              <a:rPr lang="nl-BE">
                <a:solidFill>
                  <a:schemeClr val="tx1"/>
                </a:solidFill>
              </a:rPr>
              <a:t>MS moeten voldoende competente ressources voorzien.</a:t>
            </a:r>
          </a:p>
        </p:txBody>
      </p:sp>
    </p:spTree>
    <p:extLst>
      <p:ext uri="{BB962C8B-B14F-4D97-AF65-F5344CB8AC3E}">
        <p14:creationId xmlns:p14="http://schemas.microsoft.com/office/powerpoint/2010/main" val="370202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FE25-A2A6-BE23-A375-F1D20FED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Timing (</a:t>
            </a:r>
            <a:r>
              <a:rPr lang="nl-BE" err="1"/>
              <a:t>tov</a:t>
            </a:r>
            <a:r>
              <a:rPr lang="nl-BE"/>
              <a:t> entry </a:t>
            </a:r>
            <a:r>
              <a:rPr lang="nl-BE" err="1"/>
              <a:t>into</a:t>
            </a:r>
            <a:r>
              <a:rPr lang="nl-BE"/>
              <a:t> force: 11/04/2024)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B10F-645F-17A7-4FFF-1444C8B5D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>
                <a:solidFill>
                  <a:schemeClr val="tx1"/>
                </a:solidFill>
              </a:rPr>
              <a:t>3M (11/07/2025): IEA </a:t>
            </a:r>
            <a:r>
              <a:rPr lang="nl-BE" err="1">
                <a:solidFill>
                  <a:schemeClr val="tx1"/>
                </a:solidFill>
              </a:rPr>
              <a:t>becomes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applicable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9M (11/01/2025): </a:t>
            </a:r>
          </a:p>
          <a:p>
            <a:pPr lvl="1"/>
            <a:r>
              <a:rPr lang="nl-BE">
                <a:solidFill>
                  <a:schemeClr val="tx1"/>
                </a:solidFill>
              </a:rPr>
              <a:t>Verplichte impact assessments + </a:t>
            </a:r>
            <a:r>
              <a:rPr lang="nl-BE" err="1">
                <a:solidFill>
                  <a:schemeClr val="tx1"/>
                </a:solidFill>
              </a:rPr>
              <a:t>guidelines</a:t>
            </a:r>
            <a:r>
              <a:rPr lang="nl-BE">
                <a:solidFill>
                  <a:schemeClr val="tx1"/>
                </a:solidFill>
              </a:rPr>
              <a:t> (COMM)</a:t>
            </a:r>
          </a:p>
          <a:p>
            <a:pPr lvl="1"/>
            <a:r>
              <a:rPr lang="nl-BE" err="1">
                <a:solidFill>
                  <a:schemeClr val="tx1"/>
                </a:solidFill>
              </a:rPr>
              <a:t>NCA’s</a:t>
            </a:r>
            <a:r>
              <a:rPr lang="nl-BE">
                <a:solidFill>
                  <a:schemeClr val="tx1"/>
                </a:solidFill>
              </a:rPr>
              <a:t> aanduiden + SPOC communiceren aan COMM</a:t>
            </a:r>
          </a:p>
          <a:p>
            <a:pPr lvl="1"/>
            <a:r>
              <a:rPr lang="nl-BE"/>
              <a:t>Verplichte share &amp; </a:t>
            </a:r>
            <a:r>
              <a:rPr lang="nl-BE" err="1"/>
              <a:t>reuse</a:t>
            </a:r>
            <a:r>
              <a:rPr lang="nl-BE"/>
              <a:t> (art 4) + </a:t>
            </a:r>
            <a:r>
              <a:rPr lang="nl-BE" err="1"/>
              <a:t>guidelines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12M (11/04/2025): </a:t>
            </a:r>
            <a:r>
              <a:rPr lang="nl-BE" err="1">
                <a:solidFill>
                  <a:schemeClr val="tx1"/>
                </a:solidFill>
              </a:rPr>
              <a:t>implementing</a:t>
            </a:r>
            <a:r>
              <a:rPr lang="nl-BE">
                <a:solidFill>
                  <a:schemeClr val="tx1"/>
                </a:solidFill>
              </a:rPr>
              <a:t> acts </a:t>
            </a:r>
            <a:r>
              <a:rPr lang="nl-BE" err="1">
                <a:solidFill>
                  <a:schemeClr val="tx1"/>
                </a:solidFill>
              </a:rPr>
              <a:t>regulatory</a:t>
            </a:r>
            <a:r>
              <a:rPr lang="nl-BE">
                <a:solidFill>
                  <a:schemeClr val="tx1"/>
                </a:solidFill>
              </a:rPr>
              <a:t> </a:t>
            </a:r>
            <a:r>
              <a:rPr lang="nl-BE" err="1">
                <a:solidFill>
                  <a:schemeClr val="tx1"/>
                </a:solidFill>
              </a:rPr>
              <a:t>sandboxes</a:t>
            </a:r>
            <a:endParaRPr lang="nl-BE">
              <a:solidFill>
                <a:schemeClr val="tx1"/>
              </a:solidFill>
            </a:endParaRPr>
          </a:p>
          <a:p>
            <a:r>
              <a:rPr lang="nl-BE">
                <a:solidFill>
                  <a:schemeClr val="tx1"/>
                </a:solidFill>
              </a:rPr>
              <a:t>45M : 4-jaarlijks rapport door Commissie</a:t>
            </a:r>
          </a:p>
          <a:p>
            <a:endParaRPr lang="nl-BE">
              <a:solidFill>
                <a:schemeClr val="tx1"/>
              </a:solidFill>
            </a:endParaRPr>
          </a:p>
          <a:p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1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220C-55C2-4343-8B23-B1DD7F4B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Aanpak op nationaal niveau?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53286-AF82-4B51-A33A-A74B300B6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99255"/>
          </a:xfrm>
        </p:spPr>
        <p:txBody>
          <a:bodyPr>
            <a:normAutofit fontScale="85000" lnSpcReduction="10000"/>
          </a:bodyPr>
          <a:lstStyle/>
          <a:p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: momenteel: BOSA (SPOC) + Vlaanderen + Brussel(?)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streven naar 1 NCA per regio, of misschien zelfs naar 1 NCA per dienstenintegrator?</a:t>
            </a:r>
          </a:p>
          <a:p>
            <a:r>
              <a:rPr lang="nl-BE" sz="1500">
                <a:solidFill>
                  <a:schemeClr val="tx1"/>
                </a:solidFill>
              </a:rPr>
              <a:t>Coördinatie: via ICEG?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zo ja, zorgen dat de juiste mensen aan de ICEG deelnemen!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daarnaast afstemming via mail ter voorbereiding van EU </a:t>
            </a:r>
            <a:r>
              <a:rPr lang="nl-BE" sz="1500" err="1">
                <a:solidFill>
                  <a:schemeClr val="tx1"/>
                </a:solidFill>
              </a:rPr>
              <a:t>Interoperable</a:t>
            </a:r>
            <a:r>
              <a:rPr lang="nl-BE" sz="1500">
                <a:solidFill>
                  <a:schemeClr val="tx1"/>
                </a:solidFill>
              </a:rPr>
              <a:t> board meetings?</a:t>
            </a:r>
          </a:p>
          <a:p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 portaal: heeft grondige update nodig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met uitleg over IEA, </a:t>
            </a:r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, </a:t>
            </a:r>
            <a:r>
              <a:rPr lang="nl-BE" sz="1500" err="1">
                <a:solidFill>
                  <a:schemeClr val="tx1"/>
                </a:solidFill>
              </a:rPr>
              <a:t>interoperability</a:t>
            </a:r>
            <a:r>
              <a:rPr lang="nl-BE" sz="1500">
                <a:solidFill>
                  <a:schemeClr val="tx1"/>
                </a:solidFill>
              </a:rPr>
              <a:t> assessments, …)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welke info willen de </a:t>
            </a:r>
            <a:r>
              <a:rPr lang="nl-BE" sz="1500" err="1">
                <a:solidFill>
                  <a:schemeClr val="tx1"/>
                </a:solidFill>
              </a:rPr>
              <a:t>NCA’s</a:t>
            </a:r>
            <a:r>
              <a:rPr lang="nl-BE" sz="1500">
                <a:solidFill>
                  <a:schemeClr val="tx1"/>
                </a:solidFill>
              </a:rPr>
              <a:t>/regio’s erin opnemen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eventuele doorverwijzing naar 	regionale portalen?)</a:t>
            </a:r>
          </a:p>
          <a:p>
            <a:pPr marL="0" indent="0">
              <a:buNone/>
            </a:pPr>
            <a:r>
              <a:rPr lang="nl-BE" sz="1500">
                <a:solidFill>
                  <a:schemeClr val="tx1"/>
                </a:solidFill>
              </a:rPr>
              <a:t>	=&gt; </a:t>
            </a:r>
            <a:r>
              <a:rPr lang="nl-BE" sz="1500" err="1">
                <a:solidFill>
                  <a:schemeClr val="tx1"/>
                </a:solidFill>
              </a:rPr>
              <a:t>opm</a:t>
            </a:r>
            <a:r>
              <a:rPr lang="nl-BE" sz="1500">
                <a:solidFill>
                  <a:schemeClr val="tx1"/>
                </a:solidFill>
              </a:rPr>
              <a:t>: wat doen we met </a:t>
            </a:r>
            <a:r>
              <a:rPr lang="nl-BE" sz="1500" err="1">
                <a:solidFill>
                  <a:schemeClr val="tx1"/>
                </a:solidFill>
              </a:rPr>
              <a:t>reusable</a:t>
            </a:r>
            <a:r>
              <a:rPr lang="nl-BE" sz="1500">
                <a:solidFill>
                  <a:schemeClr val="tx1"/>
                </a:solidFill>
              </a:rPr>
              <a:t> </a:t>
            </a:r>
            <a:r>
              <a:rPr lang="nl-BE" sz="1500" err="1">
                <a:solidFill>
                  <a:schemeClr val="tx1"/>
                </a:solidFill>
              </a:rPr>
              <a:t>solutions</a:t>
            </a:r>
            <a:r>
              <a:rPr lang="nl-BE" sz="1500">
                <a:solidFill>
                  <a:schemeClr val="tx1"/>
                </a:solidFill>
              </a:rPr>
              <a:t> in BE ? Ook op </a:t>
            </a:r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? Of op portaal van ICT-	</a:t>
            </a:r>
            <a:r>
              <a:rPr lang="nl-BE" sz="1500" err="1">
                <a:solidFill>
                  <a:schemeClr val="tx1"/>
                </a:solidFill>
              </a:rPr>
              <a:t>Reuse</a:t>
            </a:r>
            <a:r>
              <a:rPr lang="nl-BE" sz="1500">
                <a:solidFill>
                  <a:schemeClr val="tx1"/>
                </a:solidFill>
              </a:rPr>
              <a:t>? EU </a:t>
            </a:r>
            <a:r>
              <a:rPr lang="nl-BE" sz="1500" err="1">
                <a:solidFill>
                  <a:schemeClr val="tx1"/>
                </a:solidFill>
              </a:rPr>
              <a:t>Comm</a:t>
            </a:r>
            <a:r>
              <a:rPr lang="nl-BE" sz="1500">
                <a:solidFill>
                  <a:schemeClr val="tx1"/>
                </a:solidFill>
              </a:rPr>
              <a:t> vraagt immers integratie/synchronisatie met </a:t>
            </a:r>
            <a:r>
              <a:rPr lang="nl-BE" sz="1500" err="1">
                <a:solidFill>
                  <a:schemeClr val="tx1"/>
                </a:solidFill>
              </a:rPr>
              <a:t>Interoperable</a:t>
            </a:r>
            <a:r>
              <a:rPr lang="nl-BE" sz="1500">
                <a:solidFill>
                  <a:schemeClr val="tx1"/>
                </a:solidFill>
              </a:rPr>
              <a:t> Europe Portal</a:t>
            </a:r>
          </a:p>
          <a:p>
            <a:r>
              <a:rPr lang="nl-BE" sz="1500">
                <a:solidFill>
                  <a:schemeClr val="tx1"/>
                </a:solidFill>
              </a:rPr>
              <a:t>Publicatie impact assessments: op website instelling of centraliseren (</a:t>
            </a:r>
            <a:r>
              <a:rPr lang="nl-BE" sz="1500" err="1">
                <a:solidFill>
                  <a:schemeClr val="tx1"/>
                </a:solidFill>
              </a:rPr>
              <a:t>vb</a:t>
            </a:r>
            <a:r>
              <a:rPr lang="nl-BE" sz="1500">
                <a:solidFill>
                  <a:schemeClr val="tx1"/>
                </a:solidFill>
              </a:rPr>
              <a:t> op </a:t>
            </a:r>
            <a:r>
              <a:rPr lang="nl-BE" sz="1500" err="1">
                <a:solidFill>
                  <a:schemeClr val="tx1"/>
                </a:solidFill>
              </a:rPr>
              <a:t>Belgif</a:t>
            </a:r>
            <a:r>
              <a:rPr lang="nl-BE" sz="1500">
                <a:solidFill>
                  <a:schemeClr val="tx1"/>
                </a:solidFill>
              </a:rPr>
              <a:t> portaal)?</a:t>
            </a:r>
          </a:p>
          <a:p>
            <a:r>
              <a:rPr lang="nl-BE" sz="1500">
                <a:solidFill>
                  <a:schemeClr val="tx1"/>
                </a:solidFill>
              </a:rPr>
              <a:t>Inplannen van communicatie campagne om awareness op vlak van IEA te verhogen?</a:t>
            </a:r>
          </a:p>
        </p:txBody>
      </p:sp>
    </p:spTree>
    <p:extLst>
      <p:ext uri="{BB962C8B-B14F-4D97-AF65-F5344CB8AC3E}">
        <p14:creationId xmlns:p14="http://schemas.microsoft.com/office/powerpoint/2010/main" val="426001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48225-76D9-620E-1CC2-51B8B1A9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9F5C1-9EDF-CAD0-C55C-E485F1DF3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nicolas.vervaeck@bosa.fgov.be</a:t>
            </a:r>
          </a:p>
        </p:txBody>
      </p:sp>
    </p:spTree>
    <p:extLst>
      <p:ext uri="{BB962C8B-B14F-4D97-AF65-F5344CB8AC3E}">
        <p14:creationId xmlns:p14="http://schemas.microsoft.com/office/powerpoint/2010/main" val="176616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err="1">
                <a:solidFill>
                  <a:schemeClr val="bg1"/>
                </a:solidFill>
                <a:cs typeface="Helvetica"/>
              </a:rPr>
              <a:t>Overview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of changes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to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err="1">
                <a:solidFill>
                  <a:schemeClr val="bg1"/>
                </a:solidFill>
                <a:cs typeface="Helvetica"/>
              </a:rPr>
              <a:t>the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cooperation agreement </a:t>
            </a:r>
          </a:p>
          <a:p>
            <a:endParaRPr lang="nl-B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5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dirty="0">
                <a:solidFill>
                  <a:schemeClr val="bg1"/>
                </a:solidFill>
                <a:cs typeface="Helvetica"/>
              </a:rPr>
              <a:t>Procedure </a:t>
            </a:r>
            <a:r>
              <a:rPr lang="nl-BE" err="1">
                <a:solidFill>
                  <a:schemeClr val="bg1"/>
                </a:solidFill>
                <a:cs typeface="Helvetica"/>
              </a:rPr>
              <a:t>for</a:t>
            </a:r>
            <a:r>
              <a:rPr lang="nl-BE" dirty="0">
                <a:solidFill>
                  <a:schemeClr val="bg1"/>
                </a:solidFill>
                <a:cs typeface="Helvetica"/>
              </a:rPr>
              <a:t> </a:t>
            </a:r>
            <a:r>
              <a:rPr lang="nl-BE" err="1">
                <a:solidFill>
                  <a:schemeClr val="bg1"/>
                </a:solidFill>
                <a:cs typeface="Helvetica"/>
              </a:rPr>
              <a:t>signing</a:t>
            </a:r>
            <a:r>
              <a:rPr lang="nl-BE" dirty="0">
                <a:solidFill>
                  <a:schemeClr val="bg1"/>
                </a:solidFill>
                <a:cs typeface="Helvetica"/>
              </a:rPr>
              <a:t> </a:t>
            </a:r>
            <a:r>
              <a:rPr lang="nl-BE" err="1">
                <a:solidFill>
                  <a:schemeClr val="bg1"/>
                </a:solidFill>
                <a:cs typeface="Helvetica"/>
              </a:rPr>
              <a:t>the</a:t>
            </a:r>
            <a:r>
              <a:rPr lang="nl-BE" dirty="0">
                <a:solidFill>
                  <a:schemeClr val="bg1"/>
                </a:solidFill>
                <a:cs typeface="Helvetica"/>
              </a:rPr>
              <a:t> cooperation agreement</a:t>
            </a:r>
            <a:endParaRPr lang="en-US" dirty="0">
              <a:solidFill>
                <a:schemeClr val="bg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5524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A942E-36FD-A835-DE7A-6B756D06A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3F9B8-8DA4-5456-8A14-E6AC6717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Collaboration Agreement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4738E-B4CB-44F2-443F-A8A22C1ED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12141"/>
            <a:ext cx="8064000" cy="2978259"/>
          </a:xfrm>
        </p:spPr>
        <p:txBody>
          <a:bodyPr/>
          <a:lstStyle/>
          <a:p>
            <a:pPr marL="102870" indent="0">
              <a:buNone/>
            </a:pPr>
            <a:r>
              <a:rPr lang="en-US" dirty="0"/>
              <a:t>Process steps</a:t>
            </a:r>
          </a:p>
          <a:p>
            <a:r>
              <a:rPr lang="en-US" sz="1200" dirty="0">
                <a:solidFill>
                  <a:srgbClr val="1F2328"/>
                </a:solidFill>
              </a:rPr>
              <a:t>STEP 1: BOSA</a:t>
            </a:r>
            <a:endParaRPr lang="en-US" dirty="0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 (Person to Act): Marc </a:t>
            </a:r>
            <a:r>
              <a:rPr lang="en-US" sz="1200" dirty="0" err="1">
                <a:solidFill>
                  <a:srgbClr val="1F2328"/>
                </a:solidFill>
              </a:rPr>
              <a:t>Bruyland</a:t>
            </a:r>
            <a:endParaRPr lang="en-US" dirty="0" err="1"/>
          </a:p>
          <a:p>
            <a:r>
              <a:rPr lang="en-US" sz="1200" dirty="0">
                <a:solidFill>
                  <a:srgbClr val="1F2328"/>
                </a:solidFill>
              </a:rPr>
              <a:t>STEP 2: Vlaanderen</a:t>
            </a:r>
            <a:endParaRPr lang="en-US" dirty="0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PTA: Eveline </a:t>
            </a:r>
            <a:r>
              <a:rPr lang="en-US" sz="1200" dirty="0" err="1">
                <a:solidFill>
                  <a:srgbClr val="1F2328"/>
                </a:solidFill>
              </a:rPr>
              <a:t>Vlassenroot</a:t>
            </a:r>
            <a:endParaRPr lang="en-US" dirty="0"/>
          </a:p>
          <a:p>
            <a:r>
              <a:rPr lang="en-US" sz="1200" dirty="0">
                <a:solidFill>
                  <a:srgbClr val="1F2328"/>
                </a:solidFill>
              </a:rPr>
              <a:t>STEP 3: Brussels </a:t>
            </a:r>
            <a:r>
              <a:rPr lang="en-US" sz="1200" dirty="0" err="1">
                <a:solidFill>
                  <a:srgbClr val="1F2328"/>
                </a:solidFill>
              </a:rPr>
              <a:t>Gewest</a:t>
            </a:r>
            <a:endParaRPr lang="en-US" dirty="0" err="1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PTA: Eric </a:t>
            </a:r>
            <a:r>
              <a:rPr lang="en-US" sz="1200" dirty="0" err="1">
                <a:solidFill>
                  <a:srgbClr val="1F2328"/>
                </a:solidFill>
              </a:rPr>
              <a:t>Auquière</a:t>
            </a:r>
            <a:endParaRPr lang="en-US" dirty="0"/>
          </a:p>
          <a:p>
            <a:r>
              <a:rPr lang="en-US" sz="1200" dirty="0">
                <a:solidFill>
                  <a:srgbClr val="1F2328"/>
                </a:solidFill>
              </a:rPr>
              <a:t>STEP 4: Fédération </a:t>
            </a:r>
            <a:r>
              <a:rPr lang="en-US" sz="1200" dirty="0" err="1">
                <a:solidFill>
                  <a:srgbClr val="1F2328"/>
                </a:solidFill>
              </a:rPr>
              <a:t>Wallonie-Bruxelles</a:t>
            </a:r>
            <a:endParaRPr lang="en-US" dirty="0" err="1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PTA: Alexandre </a:t>
            </a:r>
            <a:r>
              <a:rPr lang="en-US" sz="1200" dirty="0" err="1">
                <a:solidFill>
                  <a:srgbClr val="1F2328"/>
                </a:solidFill>
              </a:rPr>
              <a:t>Delalieu</a:t>
            </a:r>
            <a:endParaRPr lang="en-US" dirty="0"/>
          </a:p>
          <a:p>
            <a:r>
              <a:rPr lang="en-US" sz="1200" dirty="0">
                <a:solidFill>
                  <a:srgbClr val="1F2328"/>
                </a:solidFill>
              </a:rPr>
              <a:t>STEP 5: </a:t>
            </a:r>
            <a:r>
              <a:rPr lang="en-US" sz="1200" dirty="0" err="1">
                <a:solidFill>
                  <a:srgbClr val="1F2328"/>
                </a:solidFill>
              </a:rPr>
              <a:t>Région</a:t>
            </a:r>
            <a:r>
              <a:rPr lang="en-US" sz="1200" dirty="0">
                <a:solidFill>
                  <a:srgbClr val="1F2328"/>
                </a:solidFill>
              </a:rPr>
              <a:t> </a:t>
            </a:r>
            <a:r>
              <a:rPr lang="en-US" sz="1200" dirty="0" err="1">
                <a:solidFill>
                  <a:srgbClr val="1F2328"/>
                </a:solidFill>
              </a:rPr>
              <a:t>wallonne</a:t>
            </a:r>
            <a:endParaRPr lang="en-US" dirty="0" err="1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PTA: Dominique Buffet</a:t>
            </a:r>
            <a:endParaRPr lang="en-US" dirty="0"/>
          </a:p>
          <a:p>
            <a:r>
              <a:rPr lang="en-US" sz="1200" dirty="0">
                <a:solidFill>
                  <a:srgbClr val="1F2328"/>
                </a:solidFill>
              </a:rPr>
              <a:t>STEP 6: </a:t>
            </a:r>
            <a:r>
              <a:rPr lang="en-US" sz="1200" dirty="0" err="1">
                <a:solidFill>
                  <a:srgbClr val="1F2328"/>
                </a:solidFill>
              </a:rPr>
              <a:t>Deutschsprachige</a:t>
            </a:r>
            <a:r>
              <a:rPr lang="en-US" sz="1200" dirty="0">
                <a:solidFill>
                  <a:srgbClr val="1F2328"/>
                </a:solidFill>
              </a:rPr>
              <a:t> Gemeinschaft</a:t>
            </a:r>
            <a:endParaRPr lang="en-US" dirty="0"/>
          </a:p>
          <a:p>
            <a:pPr lvl="1"/>
            <a:r>
              <a:rPr lang="en-US" sz="1200" dirty="0">
                <a:solidFill>
                  <a:srgbClr val="1F2328"/>
                </a:solidFill>
              </a:rPr>
              <a:t>PTA: Dominique </a:t>
            </a:r>
            <a:r>
              <a:rPr lang="en-US" sz="1200" dirty="0" err="1">
                <a:solidFill>
                  <a:srgbClr val="1F2328"/>
                </a:solidFill>
              </a:rPr>
              <a:t>Buecken</a:t>
            </a:r>
            <a:endParaRPr lang="en-US" dirty="0"/>
          </a:p>
          <a:p>
            <a:endParaRPr lang="en-US" dirty="0"/>
          </a:p>
          <a:p>
            <a:pPr marL="102870" indent="0">
              <a:buNone/>
            </a:pPr>
            <a:r>
              <a:rPr lang="en-US" sz="1600" dirty="0">
                <a:hlinkClick r:id="rId2"/>
              </a:rPr>
              <a:t>https://github.com/belgif/review/blob/master/Process/SigningCollabAgreement.md</a:t>
            </a:r>
            <a:r>
              <a:rPr lang="en-US" sz="1600" dirty="0"/>
              <a:t> </a:t>
            </a:r>
            <a:endParaRPr lang="en-US" sz="16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A845D4-D7FB-3AF9-6C81-10C28FE5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56" y="1016692"/>
            <a:ext cx="4572000" cy="15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77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5A90BD-94A1-D874-6FF2-6619F8B87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0D43-357E-CF6D-EC9C-12A6ADAB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dirty="0">
                <a:solidFill>
                  <a:schemeClr val="bg1"/>
                </a:solidFill>
                <a:cs typeface="Helvetica"/>
              </a:rPr>
              <a:t>Topics </a:t>
            </a:r>
            <a:r>
              <a:rPr lang="nl-BE" dirty="0" err="1">
                <a:solidFill>
                  <a:schemeClr val="bg1"/>
                </a:solidFill>
                <a:cs typeface="Helvetica"/>
              </a:rPr>
              <a:t>for</a:t>
            </a:r>
            <a:r>
              <a:rPr lang="nl-BE" dirty="0">
                <a:solidFill>
                  <a:schemeClr val="bg1"/>
                </a:solidFill>
                <a:cs typeface="Helvetica"/>
              </a:rPr>
              <a:t> ICEG Management </a:t>
            </a:r>
            <a:r>
              <a:rPr lang="nl-BE" dirty="0" err="1">
                <a:solidFill>
                  <a:schemeClr val="bg1"/>
                </a:solidFill>
                <a:cs typeface="Helvetica"/>
              </a:rPr>
              <a:t>Comitee</a:t>
            </a:r>
            <a:r>
              <a:rPr lang="nl-BE" dirty="0">
                <a:solidFill>
                  <a:schemeClr val="bg1"/>
                </a:solidFill>
                <a:cs typeface="Helvetica"/>
              </a:rPr>
              <a:t> 18/12/2024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4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230C-D47C-75DE-58D8-1E1E4CB924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A40AF-8BE4-0ACE-1933-E26B3994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for ICEG Management Meeting 18/12/2024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D818D-1F8D-BAD2-B8BE-0C636BF98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alibri,Sans-Serif"/>
              <a:buChar char="-"/>
            </a:pPr>
            <a:r>
              <a:rPr lang="en-US" dirty="0"/>
              <a:t>Status Data Standardization</a:t>
            </a:r>
          </a:p>
          <a:p>
            <a:pPr>
              <a:buFont typeface="Calibri,Sans-Serif"/>
              <a:buChar char="-"/>
            </a:pPr>
            <a:r>
              <a:rPr lang="en-US" dirty="0"/>
              <a:t>Status collaboration agreement </a:t>
            </a:r>
          </a:p>
          <a:p>
            <a:pPr>
              <a:buFont typeface="Calibri,Sans-Serif"/>
              <a:buChar char="-"/>
            </a:pPr>
            <a:r>
              <a:rPr lang="en-US" dirty="0"/>
              <a:t>Budget 2025-2026</a:t>
            </a:r>
          </a:p>
          <a:p>
            <a:pPr>
              <a:buFont typeface="Calibri,Sans-Serif"/>
              <a:buChar char="-"/>
            </a:pPr>
            <a:r>
              <a:rPr lang="en-US" dirty="0"/>
              <a:t>...</a:t>
            </a:r>
          </a:p>
          <a:p>
            <a:pPr>
              <a:buFont typeface="Calibri,Sans-Serif"/>
              <a:buChar char="-"/>
            </a:pPr>
            <a:endParaRPr lang="en-US" dirty="0"/>
          </a:p>
          <a:p>
            <a:pPr marL="102870" indent="0">
              <a:buNone/>
            </a:pPr>
            <a:endParaRPr lang="en-US" dirty="0"/>
          </a:p>
          <a:p>
            <a:pPr marL="102870" indent="0">
              <a:buNone/>
            </a:pPr>
            <a:r>
              <a:rPr lang="en-US" dirty="0"/>
              <a:t>Who will present these topics?</a:t>
            </a:r>
          </a:p>
        </p:txBody>
      </p:sp>
    </p:spTree>
    <p:extLst>
      <p:ext uri="{BB962C8B-B14F-4D97-AF65-F5344CB8AC3E}">
        <p14:creationId xmlns:p14="http://schemas.microsoft.com/office/powerpoint/2010/main" val="21461643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CB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40" y="2024547"/>
            <a:ext cx="7108114" cy="883992"/>
          </a:xfrm>
        </p:spPr>
        <p:txBody>
          <a:bodyPr lIns="45719" tIns="45720" rIns="45719" bIns="45720" anchor="ctr">
            <a:noAutofit/>
          </a:bodyPr>
          <a:lstStyle/>
          <a:p>
            <a:pPr algn="l"/>
            <a:r>
              <a:rPr lang="nl-BE" sz="3200" dirty="0">
                <a:solidFill>
                  <a:schemeClr val="bg1"/>
                </a:solidFill>
                <a:cs typeface="Helvetica"/>
              </a:rPr>
              <a:t>Up-to-date list of ICEG review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comite</a:t>
            </a:r>
            <a:r>
              <a:rPr lang="nl-BE" sz="3200" dirty="0">
                <a:solidFill>
                  <a:schemeClr val="bg1"/>
                </a:solidFill>
                <a:cs typeface="Helvetica"/>
              </a:rPr>
              <a:t> </a:t>
            </a:r>
            <a:r>
              <a:rPr lang="nl-BE" sz="3200" dirty="0" err="1">
                <a:solidFill>
                  <a:schemeClr val="bg1"/>
                </a:solidFill>
                <a:cs typeface="Helvetica"/>
              </a:rPr>
              <a:t>composition</a:t>
            </a:r>
            <a:endParaRPr lang="nl-BE" sz="3200" dirty="0">
              <a:solidFill>
                <a:schemeClr val="bg1"/>
              </a:solidFill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5332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Digitaal Vlaanderen 2022 - Calibri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Calibri.potx" id="{C6495B09-771B-4E7F-B70A-BDD84635ED6B}" vid="{08812236-2AEC-45A8-968B-C45F367DB1ED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Aangepast 1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3C96BE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Aangepast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.potx" id="{556E38B2-5AE6-4CD7-90C5-44025F90551D}" vid="{9E9A5D5A-E036-410F-9CA7-FEA7E9F60F96}"/>
    </a:ext>
  </a:extLst>
</a:theme>
</file>

<file path=ppt/theme/theme5.xml><?xml version="1.0" encoding="utf-8"?>
<a:theme xmlns:a="http://schemas.openxmlformats.org/drawingml/2006/main" name="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64DF65E5-ECF4-406C-8181-9F604063D681}"/>
    </a:ext>
  </a:extLst>
</a:theme>
</file>

<file path=ppt/theme/theme6.xml><?xml version="1.0" encoding="utf-8"?>
<a:theme xmlns:a="http://schemas.openxmlformats.org/drawingml/2006/main" name="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SA O365 PowerPoint template NL final - color test.potx" id="{D1D41741-AE27-4E90-BA32-21AE0B7F322B}" vid="{882E656C-3732-477E-9269-62079210811C}"/>
    </a:ext>
  </a:extLst>
</a:theme>
</file>

<file path=ppt/theme/theme7.xml><?xml version="1.0" encoding="utf-8"?>
<a:theme xmlns:a="http://schemas.openxmlformats.org/drawingml/2006/main" name="1_Light theme">
  <a:themeElements>
    <a:clrScheme name="BOSA Palet PPT">
      <a:dk1>
        <a:srgbClr val="FFFFFF"/>
      </a:dk1>
      <a:lt1>
        <a:srgbClr val="09181B"/>
      </a:lt1>
      <a:dk2>
        <a:srgbClr val="057A8B"/>
      </a:dk2>
      <a:lt2>
        <a:srgbClr val="FFF8DC"/>
      </a:lt2>
      <a:accent1>
        <a:srgbClr val="00566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057A8B"/>
      </a:hlink>
      <a:folHlink>
        <a:srgbClr val="00566B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579CF2B9-1C31-4CE0-9FEC-9912F3ECC262}"/>
    </a:ext>
  </a:extLst>
</a:theme>
</file>

<file path=ppt/theme/theme8.xml><?xml version="1.0" encoding="utf-8"?>
<a:theme xmlns:a="http://schemas.openxmlformats.org/drawingml/2006/main" name="1_Dark theme">
  <a:themeElements>
    <a:clrScheme name="Custom 2">
      <a:dk1>
        <a:srgbClr val="FFFFFF"/>
      </a:dk1>
      <a:lt1>
        <a:srgbClr val="09181B"/>
      </a:lt1>
      <a:dk2>
        <a:srgbClr val="FFF8DC"/>
      </a:dk2>
      <a:lt2>
        <a:srgbClr val="00566B"/>
      </a:lt2>
      <a:accent1>
        <a:srgbClr val="057A8B"/>
      </a:accent1>
      <a:accent2>
        <a:srgbClr val="FFED75"/>
      </a:accent2>
      <a:accent3>
        <a:srgbClr val="2CB8A5"/>
      </a:accent3>
      <a:accent4>
        <a:srgbClr val="FC6D71"/>
      </a:accent4>
      <a:accent5>
        <a:srgbClr val="B6E7DD"/>
      </a:accent5>
      <a:accent6>
        <a:srgbClr val="F8D7BC"/>
      </a:accent6>
      <a:hlink>
        <a:srgbClr val="FFED75"/>
      </a:hlink>
      <a:folHlink>
        <a:srgbClr val="FFF8DC"/>
      </a:folHlink>
    </a:clrScheme>
    <a:fontScheme name="BOSA Theme Font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355EA63-D7E3-438A-9B7F-CA91C89B8022}" vid="{4C47297D-A034-4C8E-9D3A-EDFA95A99489}"/>
    </a:ext>
  </a:extLst>
</a:theme>
</file>

<file path=ppt/theme/theme9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10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Default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3_bw3 xmlns="d8af5a5f-e2e6-468c-9f28-f81d99523fed">
      <UserInfo>
        <DisplayName/>
        <AccountId xsi:nil="true"/>
        <AccountType/>
      </UserInfo>
    </_x0063_bw3>
    <y2ot xmlns="d8af5a5f-e2e6-468c-9f28-f81d99523fed" xsi:nil="true"/>
    <Comment xmlns="d8af5a5f-e2e6-468c-9f28-f81d99523fed" xsi:nil="true"/>
    <lcf76f155ced4ddcb4097134ff3c332f xmlns="d8af5a5f-e2e6-468c-9f28-f81d99523fed">
      <Terms xmlns="http://schemas.microsoft.com/office/infopath/2007/PartnerControls"/>
    </lcf76f155ced4ddcb4097134ff3c332f>
    <TaxCatchAll xmlns="9a9ec0f0-7796-43d0-ac1f-4c8c46ee0bd1" xsi:nil="true"/>
    <SharedWithUsers xmlns="abd5de4e-6ecd-4522-a9f4-1c24c7648312">
      <UserInfo>
        <DisplayName>Feremans Vincent</DisplayName>
        <AccountId>4885</AccountId>
        <AccountType/>
      </UserInfo>
      <UserInfo>
        <DisplayName>Dassonneville Yaron</DisplayName>
        <AccountId>4527</AccountId>
        <AccountType/>
      </UserInfo>
      <UserInfo>
        <DisplayName>Van der Haegen Liesbeth</DisplayName>
        <AccountId>4362</AccountId>
        <AccountType/>
      </UserInfo>
      <UserInfo>
        <DisplayName>Bahim Christophe</DisplayName>
        <AccountId>4932</AccountId>
        <AccountType/>
      </UserInfo>
      <UserInfo>
        <DisplayName>Vlassenroot Eveline</DisplayName>
        <AccountId>1524</AccountId>
        <AccountType/>
      </UserInfo>
      <UserInfo>
        <DisplayName>Buyle Raf</DisplayName>
        <AccountId>172</AccountId>
        <AccountType/>
      </UserInfo>
      <UserInfo>
        <DisplayName>Vercauteren Laurens</DisplayName>
        <AccountId>2318</AccountId>
        <AccountType/>
      </UserInfo>
      <UserInfo>
        <DisplayName>Tulpinck Mathieu</DisplayName>
        <AccountId>5899</AccountId>
        <AccountType/>
      </UserInfo>
      <UserInfo>
        <DisplayName>Van Compernolle Mathias</DisplayName>
        <AccountId>4523</AccountId>
        <AccountType/>
      </UserInfo>
      <UserInfo>
        <DisplayName>Thijs Geert</DisplayName>
        <AccountId>120</AccountId>
        <AccountType/>
      </UserInfo>
      <UserInfo>
        <DisplayName>Van De Kerchove Ivy</DisplayName>
        <AccountId>2450</AccountId>
        <AccountType/>
      </UserInfo>
      <UserInfo>
        <DisplayName>De Cock Jitse</DisplayName>
        <AccountId>3519</AccountId>
        <AccountType/>
      </UserInfo>
      <UserInfo>
        <DisplayName>Van Nuffelen Bert</DisplayName>
        <AccountId>804</AccountId>
        <AccountType/>
      </UserInfo>
      <UserInfo>
        <DisplayName>Liesbet D'hondt (BOSA)</DisplayName>
        <AccountId>3253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23" ma:contentTypeDescription="Create a new document." ma:contentTypeScope="" ma:versionID="2ea3b499c77d6b1e81f38f4fc022af30">
  <xsd:schema xmlns:xsd="http://www.w3.org/2001/XMLSchema" xmlns:xs="http://www.w3.org/2001/XMLSchema" xmlns:p="http://schemas.microsoft.com/office/2006/metadata/properties" xmlns:ns2="abd5de4e-6ecd-4522-a9f4-1c24c7648312" xmlns:ns3="d8af5a5f-e2e6-468c-9f28-f81d99523fed" xmlns:ns4="9a9ec0f0-7796-43d0-ac1f-4c8c46ee0bd1" targetNamespace="http://schemas.microsoft.com/office/2006/metadata/properties" ma:root="true" ma:fieldsID="b72946a55c3d3ee1b8a4ce14fecdfb85" ns2:_="" ns3:_="" ns4:_="">
    <xsd:import namespace="abd5de4e-6ecd-4522-a9f4-1c24c7648312"/>
    <xsd:import namespace="d8af5a5f-e2e6-468c-9f28-f81d99523fed"/>
    <xsd:import namespace="9a9ec0f0-7796-43d0-ac1f-4c8c46ee0bd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Comment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y2ot" minOccurs="0"/>
                <xsd:element ref="ns3:_x0063_bw3" minOccurs="0"/>
                <xsd:element ref="ns3:MediaLengthInSeconds" minOccurs="0"/>
                <xsd:element ref="ns4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Comment" ma:index="16" nillable="true" ma:displayName="Comment" ma:description="Een woordje uitleg" ma:format="Dropdown" ma:internalName="Comment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y2ot" ma:index="21" nillable="true" ma:displayName="Date and Time" ma:internalName="y2ot">
      <xsd:simpleType>
        <xsd:restriction base="dms:DateTime"/>
      </xsd:simpleType>
    </xsd:element>
    <xsd:element name="_x0063_bw3" ma:index="22" nillable="true" ma:displayName="Person or Group" ma:list="UserInfo" ma:internalName="_x0063_bw3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49ca8161-7180-459b-a0ef-1a71cf6ffea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ec0f0-7796-43d0-ac1f-4c8c46ee0bd1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c543d004-bb2f-4815-a5c5-8aeef379c125}" ma:internalName="TaxCatchAll" ma:showField="CatchAllData" ma:web="abd5de4e-6ecd-4522-a9f4-1c24c76483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7300C8-CFC5-4BAA-A080-49F5FEAB9CB4}">
  <ds:schemaRefs>
    <ds:schemaRef ds:uri="http://purl.org/dc/elements/1.1/"/>
    <ds:schemaRef ds:uri="http://www.w3.org/XML/1998/namespace"/>
    <ds:schemaRef ds:uri="abd5de4e-6ecd-4522-a9f4-1c24c7648312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a9ec0f0-7796-43d0-ac1f-4c8c46ee0bd1"/>
    <ds:schemaRef ds:uri="d8af5a5f-e2e6-468c-9f28-f81d99523f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66617D-0389-4682-8986-EEFD1F67A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6900A3-4001-4E3D-A47B-9AE9E0FD8479}">
  <ds:schemaRefs>
    <ds:schemaRef ds:uri="9a9ec0f0-7796-43d0-ac1f-4c8c46ee0bd1"/>
    <ds:schemaRef ds:uri="abd5de4e-6ecd-4522-a9f4-1c24c7648312"/>
    <ds:schemaRef ds:uri="d8af5a5f-e2e6-468c-9f28-f81d99523f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On-screen Show (16:9)</PresentationFormat>
  <Paragraphs>148</Paragraphs>
  <Slides>34</Slides>
  <Notes>12</Notes>
  <HiddenSlides>12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Digitaal Vlaanderen 2022 - Calibri - Algemeen</vt:lpstr>
      <vt:lpstr>Default</vt:lpstr>
      <vt:lpstr>1_Default</vt:lpstr>
      <vt:lpstr>Kantoorthema</vt:lpstr>
      <vt:lpstr>Dark theme</vt:lpstr>
      <vt:lpstr>Light theme</vt:lpstr>
      <vt:lpstr>1_Light theme</vt:lpstr>
      <vt:lpstr>1_Dark theme</vt:lpstr>
      <vt:lpstr>PowerPoint Presentation</vt:lpstr>
      <vt:lpstr>Welcome &amp; agenda of the meeting</vt:lpstr>
      <vt:lpstr>AGENDA</vt:lpstr>
      <vt:lpstr>Overview of changes to the cooperation agreement  </vt:lpstr>
      <vt:lpstr>Procedure for signing the cooperation agreement</vt:lpstr>
      <vt:lpstr>Signing Collaboration Agreement</vt:lpstr>
      <vt:lpstr>Topics for ICEG Management Comitee 18/12/2024</vt:lpstr>
      <vt:lpstr>Topics for ICEG Management Meeting 18/12/2024</vt:lpstr>
      <vt:lpstr>Up-to-date list of ICEG review comite composition</vt:lpstr>
      <vt:lpstr>ICEG Review Comite composition</vt:lpstr>
      <vt:lpstr>News on topics on hold </vt:lpstr>
      <vt:lpstr>Topics on hold</vt:lpstr>
      <vt:lpstr>Budget foreseen in collaboration agreement</vt:lpstr>
      <vt:lpstr>Brainstorm on new topics for ICEG</vt:lpstr>
      <vt:lpstr>Recap question 8/11/2024:</vt:lpstr>
      <vt:lpstr>Publication process (data.vlaanderen.be)</vt:lpstr>
      <vt:lpstr>Publication process (vocab.belgif.be)</vt:lpstr>
      <vt:lpstr>User experience (use case IMKL)</vt:lpstr>
      <vt:lpstr>PowerPoint Presentation</vt:lpstr>
      <vt:lpstr>Recap 2024 and planning 2025</vt:lpstr>
      <vt:lpstr>Recap 2024</vt:lpstr>
      <vt:lpstr>Planning ICEG Review Comite 2025</vt:lpstr>
      <vt:lpstr>Other topics?</vt:lpstr>
      <vt:lpstr>Regional Data Code</vt:lpstr>
      <vt:lpstr>PowerPoint Presentation</vt:lpstr>
      <vt:lpstr>Interoperable Europe Act (topic from ICEG Management Meeting 25/09/2024)</vt:lpstr>
      <vt:lpstr>Interoperable Europe Act</vt:lpstr>
      <vt:lpstr>Key pillars</vt:lpstr>
      <vt:lpstr>Interoperability assessment</vt:lpstr>
      <vt:lpstr>Interoperability support</vt:lpstr>
      <vt:lpstr>National Competent Authority &amp; SPOC (Art 17)</vt:lpstr>
      <vt:lpstr>Timing (tov entry into force: 11/04/2024)</vt:lpstr>
      <vt:lpstr>Aanpak op nationaal niveau?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Inkantelen OSLO standaarden in ICEG 2023</dc:title>
  <dc:creator/>
  <cp:revision>468</cp:revision>
  <dcterms:modified xsi:type="dcterms:W3CDTF">2025-02-26T13:31:44Z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  <property fmtid="{D5CDD505-2E9C-101B-9397-08002B2CF9AE}" pid="3" name="MediaServiceImageTags">
    <vt:lpwstr/>
  </property>
</Properties>
</file>